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12.xml" ContentType="application/vnd.openxmlformats-officedocument.themeOverride+xml"/>
  <Override PartName="/ppt/charts/chart15.xml" ContentType="application/vnd.openxmlformats-officedocument.drawingml.chart+xml"/>
  <Override PartName="/ppt/theme/themeOverride13.xml" ContentType="application/vnd.openxmlformats-officedocument.themeOverride+xml"/>
  <Override PartName="/ppt/charts/chart16.xml" ContentType="application/vnd.openxmlformats-officedocument.drawingml.chart+xml"/>
  <Override PartName="/ppt/theme/themeOverride14.xml" ContentType="application/vnd.openxmlformats-officedocument.themeOverride+xml"/>
  <Override PartName="/ppt/charts/chart17.xml" ContentType="application/vnd.openxmlformats-officedocument.drawingml.chart+xml"/>
  <Override PartName="/ppt/theme/themeOverride15.xml" ContentType="application/vnd.openxmlformats-officedocument.themeOverride+xml"/>
  <Override PartName="/ppt/charts/chart18.xml" ContentType="application/vnd.openxmlformats-officedocument.drawingml.chart+xml"/>
  <Override PartName="/ppt/theme/themeOverride16.xml" ContentType="application/vnd.openxmlformats-officedocument.themeOverride+xml"/>
  <Override PartName="/ppt/charts/chart19.xml" ContentType="application/vnd.openxmlformats-officedocument.drawingml.chart+xml"/>
  <Override PartName="/ppt/theme/themeOverride17.xml" ContentType="application/vnd.openxmlformats-officedocument.themeOverride+xml"/>
  <Override PartName="/ppt/charts/chart20.xml" ContentType="application/vnd.openxmlformats-officedocument.drawingml.chart+xml"/>
  <Override PartName="/ppt/theme/themeOverride18.xml" ContentType="application/vnd.openxmlformats-officedocument.themeOverr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theme/themeOverride19.xml" ContentType="application/vnd.openxmlformats-officedocument.themeOverride+xml"/>
  <Override PartName="/ppt/charts/chart23.xml" ContentType="application/vnd.openxmlformats-officedocument.drawingml.chart+xml"/>
  <Override PartName="/ppt/theme/themeOverride20.xml" ContentType="application/vnd.openxmlformats-officedocument.themeOverride+xml"/>
  <Override PartName="/ppt/charts/chart24.xml" ContentType="application/vnd.openxmlformats-officedocument.drawingml.chart+xml"/>
  <Override PartName="/ppt/theme/themeOverride21.xml" ContentType="application/vnd.openxmlformats-officedocument.themeOverride+xml"/>
  <Override PartName="/ppt/charts/chart25.xml" ContentType="application/vnd.openxmlformats-officedocument.drawingml.chart+xml"/>
  <Override PartName="/ppt/theme/themeOverride22.xml" ContentType="application/vnd.openxmlformats-officedocument.themeOverride+xml"/>
  <Override PartName="/ppt/charts/chart26.xml" ContentType="application/vnd.openxmlformats-officedocument.drawingml.chart+xml"/>
  <Override PartName="/ppt/theme/themeOverride2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63" r:id="rId2"/>
  </p:sldMasterIdLst>
  <p:notesMasterIdLst>
    <p:notesMasterId r:id="rId39"/>
  </p:notesMasterIdLst>
  <p:handoutMasterIdLst>
    <p:handoutMasterId r:id="rId40"/>
  </p:handoutMasterIdLst>
  <p:sldIdLst>
    <p:sldId id="260" r:id="rId3"/>
    <p:sldId id="264" r:id="rId4"/>
    <p:sldId id="265" r:id="rId5"/>
    <p:sldId id="266" r:id="rId6"/>
    <p:sldId id="267" r:id="rId7"/>
    <p:sldId id="268" r:id="rId8"/>
    <p:sldId id="269" r:id="rId9"/>
    <p:sldId id="298" r:id="rId10"/>
    <p:sldId id="30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e Kraemer" initials="C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DDFFF7"/>
    <a:srgbClr val="FFFF99"/>
    <a:srgbClr val="768F19"/>
    <a:srgbClr val="86A31D"/>
    <a:srgbClr val="F4E29E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0" autoAdjust="0"/>
    <p:restoredTop sz="95742" autoAdjust="0"/>
  </p:normalViewPr>
  <p:slideViewPr>
    <p:cSldViewPr>
      <p:cViewPr varScale="1">
        <p:scale>
          <a:sx n="97" d="100"/>
          <a:sy n="97" d="100"/>
        </p:scale>
        <p:origin x="118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2040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grant\Desktop\temp10232012\BLM_Williston\other_charts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\\flagg\disk43\IPAMS\IHS_enerdeq\2011updates\williston_IHS2011_CY2009\CY2011_Update\CY2011_RevisedforHistorical\hist\Cedar_Creek_hist_activity_CHART_032813.xlsx" TargetMode="External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\\flagg\disk43\IPAMS\IHS_enerdeq\2011updates\williston_IHS2011_CY2009\CY2011_Update\CY2011_RevisedforHistorical\hist\Cedar_Creek_hist_activity_CHART_032813.xlsx" TargetMode="External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\\flagg\disk43\IPAMS\IHS_enerdeq\2011updates\williston_IHS2011_CY2009\CY2011_Update\CY2011_RevisedforHistorical\hist\Cedar_Creek_hist_activity_CHART_032813.xlsx" TargetMode="External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lagg\disk43\IPAMS\IHS_enerdeq\2011updates\williston_IHS2011_CY2009\CY2011_Update\CY2011_RevisedforHistorical\hist\Cedar_Creek_hist_activity_CHART_032813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\\flagg\disk43\IPAMS\IHS_enerdeq\2011updates\williston_IHS2011_CY2009\CY2011_Update\CY2011_RevisedforHistorical\hist\Cedar_Creek_hist_activity_CHART_032813.xlsx" TargetMode="External"/><Relationship Id="rId1" Type="http://schemas.openxmlformats.org/officeDocument/2006/relationships/themeOverride" Target="../theme/themeOverride1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\\flagg\disk43\IPAMS\IHS_enerdeq\2011updates\williston_IHS2011_CY2009\CY2011_Update\CY2011_RevisedforHistorical\hist\Cedar_Creek_hist_activity_CHART_032813.xlsx" TargetMode="External"/><Relationship Id="rId1" Type="http://schemas.openxmlformats.org/officeDocument/2006/relationships/themeOverride" Target="../theme/themeOverride13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\\flagg\disk43\IPAMS\IHS_enerdeq\2011updates\williston_IHS2011_CY2009\CY2011_Update\CY2011_RevisedforHistorical\hist\Cedar_Creek_hist_activity_CHART_032813.xlsx" TargetMode="External"/><Relationship Id="rId1" Type="http://schemas.openxmlformats.org/officeDocument/2006/relationships/themeOverride" Target="../theme/themeOverride14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\\flagg\disk43\IPAMS\IHS_enerdeq\2011updates\williston_IHS2011_CY2009\CY2011_Update\CY2011_RevisedforHistorical\hist\Cedar_Creek_hist_activity_CHART_032813.xlsx" TargetMode="External"/><Relationship Id="rId1" Type="http://schemas.openxmlformats.org/officeDocument/2006/relationships/themeOverride" Target="../theme/themeOverride15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\\flagg\disk43\IPAMS\IHS_enerdeq\2011updates\williston_IHS2011_CY2009\CY2011_Update\CY2011_RevisedforHistorical\hist\Other_hist_activity_CHART_032813.xlsx" TargetMode="External"/><Relationship Id="rId1" Type="http://schemas.openxmlformats.org/officeDocument/2006/relationships/themeOverride" Target="../theme/themeOverride16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\\flagg\disk43\IPAMS\IHS_enerdeq\2011updates\williston_IHS2011_CY2009\CY2011_Update\CY2011_RevisedforHistorical\hist\Other_hist_activity_CHART_032813.xlsx" TargetMode="External"/><Relationship Id="rId1" Type="http://schemas.openxmlformats.org/officeDocument/2006/relationships/themeOverride" Target="../theme/themeOverride1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flagg\disk43\IPAMS\IHS_enerdeq\2011updates\williston_IHS2011_CY2009\CY2011_Update\CY2011_RevisedforHistorical\hist\Bakken_hist_activity_CHART_032813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\\flagg\disk43\IPAMS\IHS_enerdeq\2011updates\williston_IHS2011_CY2009\CY2011_Update\CY2011_RevisedforHistorical\hist\Other_hist_activity_CHART_032813.xlsx" TargetMode="External"/><Relationship Id="rId1" Type="http://schemas.openxmlformats.org/officeDocument/2006/relationships/themeOverride" Target="../theme/themeOverride18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lagg\disk43\IPAMS\IHS_enerdeq\2011updates\williston_IHS2011_CY2009\CY2011_Update\CY2011_RevisedforHistorical\hist\Other_hist_activity_CHART_032813.xlsx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\\flagg\disk43\IPAMS\IHS_enerdeq\2011updates\williston_IHS2011_CY2009\CY2011_Update\CY2011_RevisedforHistorical\hist\Other_hist_activity_CHART_032813.xlsx" TargetMode="External"/><Relationship Id="rId1" Type="http://schemas.openxmlformats.org/officeDocument/2006/relationships/themeOverride" Target="../theme/themeOverride19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\\flagg\disk43\IPAMS\IHS_enerdeq\2011updates\williston_IHS2011_CY2009\CY2011_Update\CY2011_RevisedforHistorical\hist\Other_hist_activity_CHART_032813.xlsx" TargetMode="External"/><Relationship Id="rId1" Type="http://schemas.openxmlformats.org/officeDocument/2006/relationships/themeOverride" Target="../theme/themeOverride20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file:///\\flagg\disk43\IPAMS\IHS_enerdeq\2011updates\williston_IHS2011_CY2009\CY2011_Update\CY2011_RevisedforHistorical\hist\Other_hist_activity_CHART_032813.xlsx" TargetMode="External"/><Relationship Id="rId1" Type="http://schemas.openxmlformats.org/officeDocument/2006/relationships/themeOverride" Target="../theme/themeOverride21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\\flagg\disk43\IPAMS\IHS_enerdeq\2011updates\williston_IHS2011_CY2009\CY2011_Update\CY2011_RevisedforHistorical\hist\Other_hist_activity_CHART_032813.xlsx" TargetMode="External"/><Relationship Id="rId1" Type="http://schemas.openxmlformats.org/officeDocument/2006/relationships/themeOverride" Target="../theme/themeOverride22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3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flagg\disk43\IPAMS\IHS_enerdeq\2011updates\williston_IHS2011_CY2009\CY2011_Update\CY2011_RevisedforHistorical\hist\Bakken_hist_activity_CHART_032813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flagg\disk43\IPAMS\IHS_enerdeq\2011updates\williston_IHS2011_CY2009\CY2011_Update\CY2011_RevisedforHistorical\hist\Bakken_hist_activity_CHART_032813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lagg\disk43\IPAMS\IHS_enerdeq\2011updates\williston_IHS2011_CY2009\CY2011_Update\CY2011_RevisedforHistorical\hist\Bakken_hist_activity_CHART_032813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flagg\disk43\IPAMS\IHS_enerdeq\2011updates\williston_IHS2011_CY2009\CY2011_Update\CY2011_RevisedforHistorical\hist\Bakken_hist_activity_CHART_032813.xlsx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flagg\disk43\IPAMS\IHS_enerdeq\2011updates\williston_IHS2011_CY2009\CY2011_Update\CY2011_RevisedforHistorical\hist\Bakken_hist_activity_CHART_032813.xlsx" TargetMode="External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flagg\disk43\IPAMS\IHS_enerdeq\2011updates\williston_IHS2011_CY2009\CY2011_Update\CY2011_RevisedforHistorical\hist\Bakken_hist_activity_CHART_032813.xlsx" TargetMode="External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flagg\disk43\IPAMS\IHS_enerdeq\2011updates\williston_IHS2011_CY2009\CY2011_Update\CY2011_RevisedforHistorical\hist\Bakken_hist_activity_CHART_032813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[other_charts.xlsx]pivots!PivotTable1</c:name>
    <c:fmtId val="12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</c:pivotFmt>
      <c:pivotFmt>
        <c:idx val="4"/>
      </c:pivotFmt>
      <c:pivotFmt>
        <c:idx val="5"/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marker>
          <c:symbol val="none"/>
        </c:marker>
      </c:pivotFmt>
      <c:pivotFmt>
        <c:idx val="31"/>
        <c:marker>
          <c:symbol val="none"/>
        </c:marker>
      </c:pivotFmt>
      <c:pivotFmt>
        <c:idx val="32"/>
        <c:marker>
          <c:symbol val="none"/>
        </c:marker>
      </c:pivotFmt>
      <c:pivotFmt>
        <c:idx val="33"/>
        <c:marker>
          <c:symbol val="none"/>
        </c:marker>
      </c:pivotFmt>
      <c:pivotFmt>
        <c:idx val="34"/>
        <c:marker>
          <c:symbol val="none"/>
        </c:marker>
      </c:pivotFmt>
      <c:pivotFmt>
        <c:idx val="35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2515773268726027"/>
          <c:y val="8.2710786806099515E-2"/>
          <c:w val="0.85561149808197057"/>
          <c:h val="0.8256182636856256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pivots!$C$3:$C$4</c:f>
              <c:strCache>
                <c:ptCount val="1"/>
                <c:pt idx="0">
                  <c:v>Bakken</c:v>
                </c:pt>
              </c:strCache>
            </c:strRef>
          </c:tx>
          <c:invertIfNegative val="0"/>
          <c:cat>
            <c:strRef>
              <c:f>pivots!$B$5:$B$8</c:f>
              <c:strCache>
                <c:ptCount val="4"/>
                <c:pt idx="0">
                  <c:v>Spuds </c:v>
                </c:pt>
                <c:pt idx="1">
                  <c:v>Active Wells</c:v>
                </c:pt>
                <c:pt idx="2">
                  <c:v>Oil Production</c:v>
                </c:pt>
                <c:pt idx="3">
                  <c:v>Gas Production</c:v>
                </c:pt>
              </c:strCache>
            </c:strRef>
          </c:cat>
          <c:val>
            <c:numRef>
              <c:f>pivots!$C$5:$C$8</c:f>
              <c:numCache>
                <c:formatCode>General</c:formatCode>
                <c:ptCount val="4"/>
                <c:pt idx="0">
                  <c:v>2122</c:v>
                </c:pt>
                <c:pt idx="1">
                  <c:v>7805</c:v>
                </c:pt>
                <c:pt idx="2">
                  <c:v>156954218</c:v>
                </c:pt>
                <c:pt idx="3">
                  <c:v>159000431</c:v>
                </c:pt>
              </c:numCache>
            </c:numRef>
          </c:val>
        </c:ser>
        <c:ser>
          <c:idx val="1"/>
          <c:order val="1"/>
          <c:tx>
            <c:strRef>
              <c:f>pivots!$D$3:$D$4</c:f>
              <c:strCache>
                <c:ptCount val="1"/>
                <c:pt idx="0">
                  <c:v>Cedar Creek Anticline</c:v>
                </c:pt>
              </c:strCache>
            </c:strRef>
          </c:tx>
          <c:invertIfNegative val="0"/>
          <c:cat>
            <c:strRef>
              <c:f>pivots!$B$5:$B$8</c:f>
              <c:strCache>
                <c:ptCount val="4"/>
                <c:pt idx="0">
                  <c:v>Spuds </c:v>
                </c:pt>
                <c:pt idx="1">
                  <c:v>Active Wells</c:v>
                </c:pt>
                <c:pt idx="2">
                  <c:v>Oil Production</c:v>
                </c:pt>
                <c:pt idx="3">
                  <c:v>Gas Production</c:v>
                </c:pt>
              </c:strCache>
            </c:strRef>
          </c:cat>
          <c:val>
            <c:numRef>
              <c:f>pivots!$D$5:$D$8</c:f>
              <c:numCache>
                <c:formatCode>General</c:formatCode>
                <c:ptCount val="4"/>
                <c:pt idx="0">
                  <c:v>44</c:v>
                </c:pt>
                <c:pt idx="1">
                  <c:v>2460</c:v>
                </c:pt>
                <c:pt idx="2">
                  <c:v>18296810</c:v>
                </c:pt>
                <c:pt idx="3">
                  <c:v>43662127</c:v>
                </c:pt>
              </c:numCache>
            </c:numRef>
          </c:val>
        </c:ser>
        <c:ser>
          <c:idx val="2"/>
          <c:order val="2"/>
          <c:tx>
            <c:strRef>
              <c:f>pivots!$E$3:$E$4</c:f>
              <c:strCache>
                <c:ptCount val="1"/>
                <c:pt idx="0">
                  <c:v>Other Counties</c:v>
                </c:pt>
              </c:strCache>
            </c:strRef>
          </c:tx>
          <c:invertIfNegative val="0"/>
          <c:cat>
            <c:strRef>
              <c:f>pivots!$B$5:$B$8</c:f>
              <c:strCache>
                <c:ptCount val="4"/>
                <c:pt idx="0">
                  <c:v>Spuds </c:v>
                </c:pt>
                <c:pt idx="1">
                  <c:v>Active Wells</c:v>
                </c:pt>
                <c:pt idx="2">
                  <c:v>Oil Production</c:v>
                </c:pt>
                <c:pt idx="3">
                  <c:v>Gas Production</c:v>
                </c:pt>
              </c:strCache>
            </c:strRef>
          </c:cat>
          <c:val>
            <c:numRef>
              <c:f>pivots!$E$5:$E$8</c:f>
              <c:numCache>
                <c:formatCode>General</c:formatCode>
                <c:ptCount val="4"/>
                <c:pt idx="0">
                  <c:v>6</c:v>
                </c:pt>
                <c:pt idx="1">
                  <c:v>33</c:v>
                </c:pt>
                <c:pt idx="2">
                  <c:v>40595</c:v>
                </c:pt>
                <c:pt idx="3">
                  <c:v>111713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441536216"/>
        <c:axId val="441524064"/>
      </c:barChart>
      <c:catAx>
        <c:axId val="4415362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41524064"/>
        <c:crosses val="autoZero"/>
        <c:auto val="1"/>
        <c:lblAlgn val="ctr"/>
        <c:lblOffset val="100"/>
        <c:noMultiLvlLbl val="0"/>
      </c:catAx>
      <c:valAx>
        <c:axId val="4415240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r>
                  <a:rPr lang="en-US" sz="1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Percent of </a:t>
                </a:r>
                <a:r>
                  <a:rPr lang="en-US" sz="16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Basinwide</a:t>
                </a:r>
                <a:r>
                  <a:rPr lang="en-US" sz="1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Activity (%)</a:t>
                </a:r>
              </a:p>
            </c:rich>
          </c:tx>
          <c:layout/>
          <c:overlay val="0"/>
        </c:title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41536216"/>
        <c:crosses val="autoZero"/>
        <c:crossBetween val="between"/>
      </c:valAx>
      <c:spPr>
        <a:ln>
          <a:solidFill>
            <a:sysClr val="windowText" lastClr="000000">
              <a:lumMod val="50000"/>
              <a:lumOff val="50000"/>
            </a:sysClr>
          </a:solidFill>
        </a:ln>
      </c:spPr>
    </c:plotArea>
    <c:legend>
      <c:legendPos val="b"/>
      <c:layout>
        <c:manualLayout>
          <c:xMode val="edge"/>
          <c:yMode val="edge"/>
          <c:x val="0.19283906218453462"/>
          <c:y val="2.0788583415816608E-3"/>
          <c:w val="0.56945008075913583"/>
          <c:h val="5.7333274241282692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66698719643938"/>
          <c:y val="0.11828068784133643"/>
          <c:w val="0.81632595524590423"/>
          <c:h val="0.76559525818029839"/>
        </c:manualLayout>
      </c:layout>
      <c:scatterChart>
        <c:scatterStyle val="lineMarker"/>
        <c:varyColors val="0"/>
        <c:ser>
          <c:idx val="0"/>
          <c:order val="0"/>
          <c:tx>
            <c:strRef>
              <c:f>'\\flagg\disk43\IPAMS\IHS_enerdeq\2011updates\williston_IHS2011_CY2009\CY2011_Update\CY2011_RevisedforHistorical\hist\[Cedar_Creek_hist_activity_DATA_032813.xlsx]cnty_data'!$M$5</c:f>
              <c:strCache>
                <c:ptCount val="1"/>
                <c:pt idx="0">
                  <c:v>Oil Spuds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'\\flagg\disk43\IPAMS\IHS_enerdeq\2011updates\williston_IHS2011_CY2009\CY2011_Update\CY2011_RevisedforHistorical\hist\[Cedar_Creek_hist_activity_DATA_032813.xlsx]cnty_data'!$A$6:$A$48</c:f>
              <c:numCache>
                <c:formatCode>General</c:formatCode>
                <c:ptCount val="4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</c:numCache>
            </c:numRef>
          </c:xVal>
          <c:yVal>
            <c:numRef>
              <c:f>'\\flagg\disk43\IPAMS\IHS_enerdeq\2011updates\williston_IHS2011_CY2009\CY2011_Update\CY2011_RevisedforHistorical\hist\[Cedar_Creek_hist_activity_DATA_032813.xlsx]cnty_data'!$M$6:$M$48</c:f>
              <c:numCache>
                <c:formatCode>General</c:formatCode>
                <c:ptCount val="43"/>
                <c:pt idx="0">
                  <c:v>33.033707865168537</c:v>
                </c:pt>
                <c:pt idx="1">
                  <c:v>16.8</c:v>
                </c:pt>
                <c:pt idx="2">
                  <c:v>23.333333333333336</c:v>
                </c:pt>
                <c:pt idx="3">
                  <c:v>24.366863905325442</c:v>
                </c:pt>
                <c:pt idx="4">
                  <c:v>30</c:v>
                </c:pt>
                <c:pt idx="5">
                  <c:v>44.571428571428569</c:v>
                </c:pt>
                <c:pt idx="6">
                  <c:v>60.540229885057471</c:v>
                </c:pt>
                <c:pt idx="7">
                  <c:v>73.841379310344834</c:v>
                </c:pt>
                <c:pt idx="8">
                  <c:v>54.300653594771241</c:v>
                </c:pt>
                <c:pt idx="9">
                  <c:v>56.266475644699142</c:v>
                </c:pt>
                <c:pt idx="10">
                  <c:v>72.048192771084345</c:v>
                </c:pt>
                <c:pt idx="11">
                  <c:v>94.990808823529406</c:v>
                </c:pt>
                <c:pt idx="12">
                  <c:v>57.485653560042508</c:v>
                </c:pt>
                <c:pt idx="13">
                  <c:v>58.043795620437955</c:v>
                </c:pt>
                <c:pt idx="14">
                  <c:v>104.68410661401776</c:v>
                </c:pt>
                <c:pt idx="15">
                  <c:v>89.527944111776449</c:v>
                </c:pt>
                <c:pt idx="16">
                  <c:v>15.476434426229508</c:v>
                </c:pt>
                <c:pt idx="17">
                  <c:v>44.818913480885314</c:v>
                </c:pt>
                <c:pt idx="18">
                  <c:v>29.412182741116752</c:v>
                </c:pt>
                <c:pt idx="19">
                  <c:v>16.667007150153218</c:v>
                </c:pt>
                <c:pt idx="20">
                  <c:v>14.289795918367346</c:v>
                </c:pt>
                <c:pt idx="21">
                  <c:v>17.682672233820458</c:v>
                </c:pt>
                <c:pt idx="22">
                  <c:v>6.3950870010235414</c:v>
                </c:pt>
                <c:pt idx="23">
                  <c:v>21.534412955465587</c:v>
                </c:pt>
                <c:pt idx="24">
                  <c:v>30.378326996197718</c:v>
                </c:pt>
                <c:pt idx="25">
                  <c:v>107.22338568935427</c:v>
                </c:pt>
                <c:pt idx="26">
                  <c:v>184.4351630867144</c:v>
                </c:pt>
                <c:pt idx="27">
                  <c:v>205.31558935361218</c:v>
                </c:pt>
                <c:pt idx="28">
                  <c:v>131.1063364894392</c:v>
                </c:pt>
                <c:pt idx="29">
                  <c:v>69.176470588235304</c:v>
                </c:pt>
                <c:pt idx="30">
                  <c:v>93.72153545868575</c:v>
                </c:pt>
                <c:pt idx="31">
                  <c:v>173.89041095890411</c:v>
                </c:pt>
                <c:pt idx="32">
                  <c:v>196.08245711123411</c:v>
                </c:pt>
                <c:pt idx="33">
                  <c:v>216.99843750000002</c:v>
                </c:pt>
                <c:pt idx="34">
                  <c:v>198.74441205053449</c:v>
                </c:pt>
                <c:pt idx="35">
                  <c:v>206.57283729269386</c:v>
                </c:pt>
                <c:pt idx="36">
                  <c:v>142.8262729995721</c:v>
                </c:pt>
                <c:pt idx="37">
                  <c:v>124.93440594059406</c:v>
                </c:pt>
                <c:pt idx="38">
                  <c:v>99.287505223568743</c:v>
                </c:pt>
                <c:pt idx="39">
                  <c:v>29.9026369168357</c:v>
                </c:pt>
                <c:pt idx="40">
                  <c:v>56.449999999999996</c:v>
                </c:pt>
                <c:pt idx="41">
                  <c:v>20.365408038976859</c:v>
                </c:pt>
                <c:pt idx="42">
                  <c:v>14.832116788321168</c:v>
                </c:pt>
              </c:numCache>
            </c:numRef>
          </c:yVal>
          <c:smooth val="0"/>
        </c:ser>
        <c:ser>
          <c:idx val="1"/>
          <c:order val="1"/>
          <c:tx>
            <c:v>Spuds - Projected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69886853067894E-2"/>
                  <c:y val="-4.35060758632915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315926710444183E-2"/>
                  <c:y val="-3.262955689746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'\\flagg\disk43\IPAMS\IHS_enerdeq\2011updates\williston_IHS2011_CY2009\CY2011_Update\CY2011_RevisedforHistorical\hist\[Cedar_Creek_hist_activity_DATA_032813.xlsx]cnty_data'!$A$49:$A$51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xVal>
          <c:yVal>
            <c:numRef>
              <c:f>'\\flagg\disk43\IPAMS\IHS_enerdeq\2011updates\williston_IHS2011_CY2009\CY2011_Update\CY2011_RevisedforHistorical\hist\[Cedar_Creek_hist_activity_DATA_032813.xlsx]cnty_data'!$M$49:$M$51</c:f>
              <c:numCache>
                <c:formatCode>General</c:formatCode>
                <c:ptCount val="3"/>
                <c:pt idx="0">
                  <c:v>14.832116788321168</c:v>
                </c:pt>
                <c:pt idx="1">
                  <c:v>14.832116788321168</c:v>
                </c:pt>
                <c:pt idx="2">
                  <c:v>14.832116788321168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7469648"/>
        <c:axId val="257460632"/>
      </c:scatterChart>
      <c:valAx>
        <c:axId val="257469648"/>
        <c:scaling>
          <c:orientation val="minMax"/>
          <c:max val="2017"/>
          <c:min val="2000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1733773267630556"/>
              <c:y val="0.951025641025641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57460632"/>
        <c:crosses val="autoZero"/>
        <c:crossBetween val="midCat"/>
        <c:minorUnit val="1"/>
      </c:valAx>
      <c:valAx>
        <c:axId val="25746063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+mn-lt"/>
                    <a:ea typeface="Times New Roman"/>
                    <a:cs typeface="Times New Roman"/>
                  </a:defRPr>
                </a:pPr>
                <a:r>
                  <a:rPr lang="en-US"/>
                  <a:t>Number of Spuds</a:t>
                </a:r>
              </a:p>
            </c:rich>
          </c:tx>
          <c:layout>
            <c:manualLayout>
              <c:xMode val="edge"/>
              <c:yMode val="edge"/>
              <c:x val="1.6594347476486263E-2"/>
              <c:y val="0.35948659404806049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57469648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4443570178195755"/>
          <c:y val="0.29871922566036313"/>
          <c:w val="0.23446446092165787"/>
          <c:h val="0.1222349447995252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+mn-lt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66698719643938"/>
          <c:y val="0.11828068784133643"/>
          <c:w val="0.81632595524590423"/>
          <c:h val="0.76559525818029839"/>
        </c:manualLayout>
      </c:layout>
      <c:scatterChart>
        <c:scatterStyle val="lineMarker"/>
        <c:varyColors val="0"/>
        <c:ser>
          <c:idx val="0"/>
          <c:order val="0"/>
          <c:tx>
            <c:strRef>
              <c:f>'\\flagg\disk43\IPAMS\IHS_enerdeq\2011updates\williston_IHS2011_CY2009\CY2011_Update\CY2011_RevisedforHistorical\hist\[Cedar_Creek_hist_activity_DATA_032813.xlsx]cnty_data'!$L$5</c:f>
              <c:strCache>
                <c:ptCount val="1"/>
                <c:pt idx="0">
                  <c:v>Gas Spuds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'\\flagg\disk43\IPAMS\IHS_enerdeq\2011updates\williston_IHS2011_CY2009\CY2011_Update\CY2011_RevisedforHistorical\hist\[Cedar_Creek_hist_activity_DATA_032813.xlsx]cnty_data'!$A$6:$A$48</c:f>
              <c:numCache>
                <c:formatCode>General</c:formatCode>
                <c:ptCount val="4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</c:numCache>
            </c:numRef>
          </c:xVal>
          <c:yVal>
            <c:numRef>
              <c:f>'\\flagg\disk43\IPAMS\IHS_enerdeq\2011updates\williston_IHS2011_CY2009\CY2011_Update\CY2011_RevisedforHistorical\hist\[Cedar_Creek_hist_activity_DATA_032813.xlsx]cnty_data'!$L$6:$L$48</c:f>
              <c:numCache>
                <c:formatCode>General</c:formatCode>
                <c:ptCount val="43"/>
                <c:pt idx="0">
                  <c:v>8.9662921348314608</c:v>
                </c:pt>
                <c:pt idx="1">
                  <c:v>4.2</c:v>
                </c:pt>
                <c:pt idx="2">
                  <c:v>4.6666666666666661</c:v>
                </c:pt>
                <c:pt idx="3">
                  <c:v>4.6331360946745566</c:v>
                </c:pt>
                <c:pt idx="4">
                  <c:v>5</c:v>
                </c:pt>
                <c:pt idx="5">
                  <c:v>7.4285714285714279</c:v>
                </c:pt>
                <c:pt idx="6">
                  <c:v>8.4597701149425291</c:v>
                </c:pt>
                <c:pt idx="7">
                  <c:v>12.158620689655173</c:v>
                </c:pt>
                <c:pt idx="8">
                  <c:v>12.699346405228757</c:v>
                </c:pt>
                <c:pt idx="9">
                  <c:v>16.733524355300862</c:v>
                </c:pt>
                <c:pt idx="10">
                  <c:v>27.951807228915666</c:v>
                </c:pt>
                <c:pt idx="11">
                  <c:v>64.009191176470594</c:v>
                </c:pt>
                <c:pt idx="12">
                  <c:v>16.514346439957492</c:v>
                </c:pt>
                <c:pt idx="13">
                  <c:v>12.956204379562044</c:v>
                </c:pt>
                <c:pt idx="14">
                  <c:v>22.315893385982232</c:v>
                </c:pt>
                <c:pt idx="15">
                  <c:v>19.472055888223554</c:v>
                </c:pt>
                <c:pt idx="16">
                  <c:v>3.5235655737704916</c:v>
                </c:pt>
                <c:pt idx="17">
                  <c:v>10.181086519114688</c:v>
                </c:pt>
                <c:pt idx="18">
                  <c:v>7.5878172588832484</c:v>
                </c:pt>
                <c:pt idx="19">
                  <c:v>4.3329928498467822</c:v>
                </c:pt>
                <c:pt idx="20">
                  <c:v>3.7102040816326531</c:v>
                </c:pt>
                <c:pt idx="21">
                  <c:v>4.3173277661795408</c:v>
                </c:pt>
                <c:pt idx="22">
                  <c:v>1.6049129989764586</c:v>
                </c:pt>
                <c:pt idx="23">
                  <c:v>5.4655870445344128</c:v>
                </c:pt>
                <c:pt idx="24">
                  <c:v>7.6216730038022815</c:v>
                </c:pt>
                <c:pt idx="25">
                  <c:v>26.776614310645726</c:v>
                </c:pt>
                <c:pt idx="26">
                  <c:v>48.564836913285603</c:v>
                </c:pt>
                <c:pt idx="27">
                  <c:v>60.684410646387832</c:v>
                </c:pt>
                <c:pt idx="28">
                  <c:v>45.89366351056082</c:v>
                </c:pt>
                <c:pt idx="29">
                  <c:v>28.823529411764707</c:v>
                </c:pt>
                <c:pt idx="30">
                  <c:v>40.27846454131425</c:v>
                </c:pt>
                <c:pt idx="31">
                  <c:v>79.109589041095887</c:v>
                </c:pt>
                <c:pt idx="32">
                  <c:v>100.91754288876591</c:v>
                </c:pt>
                <c:pt idx="33">
                  <c:v>134.00156250000001</c:v>
                </c:pt>
                <c:pt idx="34">
                  <c:v>145.25558794946551</c:v>
                </c:pt>
                <c:pt idx="35">
                  <c:v>172.42716270730614</c:v>
                </c:pt>
                <c:pt idx="36">
                  <c:v>134.1737270004279</c:v>
                </c:pt>
                <c:pt idx="37">
                  <c:v>128.06559405940595</c:v>
                </c:pt>
                <c:pt idx="38">
                  <c:v>105.71249477643126</c:v>
                </c:pt>
                <c:pt idx="39">
                  <c:v>35.097363083164304</c:v>
                </c:pt>
                <c:pt idx="40">
                  <c:v>66.55</c:v>
                </c:pt>
                <c:pt idx="41">
                  <c:v>23.634591961023144</c:v>
                </c:pt>
                <c:pt idx="42">
                  <c:v>17.167883211678831</c:v>
                </c:pt>
              </c:numCache>
            </c:numRef>
          </c:yVal>
          <c:smooth val="0"/>
        </c:ser>
        <c:ser>
          <c:idx val="1"/>
          <c:order val="1"/>
          <c:tx>
            <c:v>Spuds - Projected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'\\flagg\disk43\IPAMS\IHS_enerdeq\2011updates\williston_IHS2011_CY2009\CY2011_Update\CY2011_RevisedforHistorical\hist\[Cedar_Creek_hist_activity_DATA_032813.xlsx]cnty_data'!$A$49:$A$51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xVal>
          <c:yVal>
            <c:numRef>
              <c:f>'\\flagg\disk43\IPAMS\IHS_enerdeq\2011updates\williston_IHS2011_CY2009\CY2011_Update\CY2011_RevisedforHistorical\hist\[Cedar_Creek_hist_activity_DATA_032813.xlsx]cnty_data'!$L$49:$L$51</c:f>
              <c:numCache>
                <c:formatCode>General</c:formatCode>
                <c:ptCount val="3"/>
                <c:pt idx="0">
                  <c:v>17.167883211678831</c:v>
                </c:pt>
                <c:pt idx="1">
                  <c:v>17.167883211678831</c:v>
                </c:pt>
                <c:pt idx="2">
                  <c:v>17.167883211678831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7459456"/>
        <c:axId val="257459848"/>
      </c:scatterChart>
      <c:valAx>
        <c:axId val="257459456"/>
        <c:scaling>
          <c:orientation val="minMax"/>
          <c:max val="2017"/>
          <c:min val="2000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1585818526403393"/>
              <c:y val="0.9397720041827495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57459848"/>
        <c:crosses val="autoZero"/>
        <c:crossBetween val="midCat"/>
        <c:minorUnit val="1"/>
      </c:valAx>
      <c:valAx>
        <c:axId val="25745984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+mn-lt"/>
                    <a:ea typeface="Times New Roman"/>
                    <a:cs typeface="Times New Roman"/>
                  </a:defRPr>
                </a:pPr>
                <a:r>
                  <a:rPr lang="en-US"/>
                  <a:t>Number of Spuds</a:t>
                </a:r>
              </a:p>
            </c:rich>
          </c:tx>
          <c:layout>
            <c:manualLayout>
              <c:xMode val="edge"/>
              <c:yMode val="edge"/>
              <c:x val="1.6594347476486263E-2"/>
              <c:y val="0.35948659404806049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5745945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6071072331694494"/>
          <c:y val="0.28763385827766697"/>
          <c:w val="0.2389031031584726"/>
          <c:h val="0.1048325144542085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+mn-lt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4215561436983"/>
          <c:y val="0.11828068784133643"/>
          <c:w val="0.79857138629864532"/>
          <c:h val="0.76559525818029839"/>
        </c:manualLayout>
      </c:layout>
      <c:scatterChart>
        <c:scatterStyle val="lineMarker"/>
        <c:varyColors val="0"/>
        <c:ser>
          <c:idx val="0"/>
          <c:order val="0"/>
          <c:tx>
            <c:strRef>
              <c:f>'\\flagg\disk43\IPAMS\IHS_enerdeq\2011updates\williston_IHS2011_CY2009\CY2011_Update\CY2011_RevisedforHistorical\hist\[Cedar_Creek_hist_activity_DATA_032813.xlsx]cnty_data'!$I$5</c:f>
              <c:strCache>
                <c:ptCount val="1"/>
                <c:pt idx="0">
                  <c:v>Oil Well Count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'\\flagg\disk43\IPAMS\IHS_enerdeq\2011updates\williston_IHS2011_CY2009\CY2011_Update\CY2011_RevisedforHistorical\hist\[Cedar_Creek_hist_activity_DATA_032813.xlsx]cnty_data'!$A$6:$A$48</c:f>
              <c:numCache>
                <c:formatCode>General</c:formatCode>
                <c:ptCount val="4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</c:numCache>
            </c:numRef>
          </c:xVal>
          <c:yVal>
            <c:numRef>
              <c:f>'\\flagg\disk43\IPAMS\IHS_enerdeq\2011updates\williston_IHS2011_CY2009\CY2011_Update\CY2011_RevisedforHistorical\hist\[Cedar_Creek_hist_activity_DATA_032813.xlsx]cnty_data'!$I$6:$I$48</c:f>
              <c:numCache>
                <c:formatCode>General</c:formatCode>
                <c:ptCount val="43"/>
                <c:pt idx="0">
                  <c:v>70</c:v>
                </c:pt>
                <c:pt idx="1">
                  <c:v>70</c:v>
                </c:pt>
                <c:pt idx="2">
                  <c:v>76</c:v>
                </c:pt>
                <c:pt idx="3">
                  <c:v>135</c:v>
                </c:pt>
                <c:pt idx="4">
                  <c:v>142</c:v>
                </c:pt>
                <c:pt idx="5">
                  <c:v>162</c:v>
                </c:pt>
                <c:pt idx="6">
                  <c:v>186</c:v>
                </c:pt>
                <c:pt idx="7">
                  <c:v>229</c:v>
                </c:pt>
                <c:pt idx="8">
                  <c:v>249</c:v>
                </c:pt>
                <c:pt idx="9">
                  <c:v>248</c:v>
                </c:pt>
                <c:pt idx="10">
                  <c:v>269</c:v>
                </c:pt>
                <c:pt idx="11">
                  <c:v>299</c:v>
                </c:pt>
                <c:pt idx="12">
                  <c:v>325</c:v>
                </c:pt>
                <c:pt idx="13">
                  <c:v>731</c:v>
                </c:pt>
                <c:pt idx="14">
                  <c:v>784</c:v>
                </c:pt>
                <c:pt idx="15">
                  <c:v>835</c:v>
                </c:pt>
                <c:pt idx="16">
                  <c:v>823</c:v>
                </c:pt>
                <c:pt idx="17">
                  <c:v>795</c:v>
                </c:pt>
                <c:pt idx="18">
                  <c:v>810</c:v>
                </c:pt>
                <c:pt idx="19">
                  <c:v>783</c:v>
                </c:pt>
                <c:pt idx="20">
                  <c:v>777</c:v>
                </c:pt>
                <c:pt idx="21">
                  <c:v>778</c:v>
                </c:pt>
                <c:pt idx="22">
                  <c:v>770</c:v>
                </c:pt>
                <c:pt idx="23">
                  <c:v>781</c:v>
                </c:pt>
                <c:pt idx="24">
                  <c:v>788</c:v>
                </c:pt>
                <c:pt idx="25">
                  <c:v>841</c:v>
                </c:pt>
                <c:pt idx="26">
                  <c:v>917</c:v>
                </c:pt>
                <c:pt idx="27">
                  <c:v>995</c:v>
                </c:pt>
                <c:pt idx="28">
                  <c:v>1015</c:v>
                </c:pt>
                <c:pt idx="29">
                  <c:v>1017</c:v>
                </c:pt>
                <c:pt idx="30">
                  <c:v>1032</c:v>
                </c:pt>
                <c:pt idx="31">
                  <c:v>1075</c:v>
                </c:pt>
                <c:pt idx="32">
                  <c:v>1154</c:v>
                </c:pt>
                <c:pt idx="33">
                  <c:v>1193</c:v>
                </c:pt>
                <c:pt idx="34">
                  <c:v>1187</c:v>
                </c:pt>
                <c:pt idx="35">
                  <c:v>1189</c:v>
                </c:pt>
                <c:pt idx="36">
                  <c:v>1216</c:v>
                </c:pt>
                <c:pt idx="37">
                  <c:v>1205</c:v>
                </c:pt>
                <c:pt idx="38">
                  <c:v>1197</c:v>
                </c:pt>
                <c:pt idx="39">
                  <c:v>1159</c:v>
                </c:pt>
                <c:pt idx="40">
                  <c:v>1134</c:v>
                </c:pt>
                <c:pt idx="41">
                  <c:v>1129</c:v>
                </c:pt>
                <c:pt idx="42">
                  <c:v>1140</c:v>
                </c:pt>
              </c:numCache>
            </c:numRef>
          </c:yVal>
          <c:smooth val="0"/>
        </c:ser>
        <c:ser>
          <c:idx val="1"/>
          <c:order val="1"/>
          <c:tx>
            <c:v>Oil Wells - Projected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'\\flagg\disk43\IPAMS\IHS_enerdeq\2011updates\williston_IHS2011_CY2009\CY2011_Update\CY2011_RevisedforHistorical\hist\[Cedar_Creek_hist_activity_DATA_032813.xlsx]cnty_data'!$A$49:$A$51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xVal>
          <c:yVal>
            <c:numRef>
              <c:f>'\\flagg\disk43\IPAMS\IHS_enerdeq\2011updates\williston_IHS2011_CY2009\CY2011_Update\CY2011_RevisedforHistorical\hist\[Cedar_Creek_hist_activity_DATA_032813.xlsx]cnty_data'!$I$49:$I$51</c:f>
              <c:numCache>
                <c:formatCode>General</c:formatCode>
                <c:ptCount val="3"/>
                <c:pt idx="0">
                  <c:v>1143</c:v>
                </c:pt>
                <c:pt idx="1">
                  <c:v>1146</c:v>
                </c:pt>
                <c:pt idx="2">
                  <c:v>1149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7472000"/>
        <c:axId val="257474744"/>
      </c:scatterChart>
      <c:valAx>
        <c:axId val="257472000"/>
        <c:scaling>
          <c:orientation val="minMax"/>
          <c:max val="2017"/>
          <c:min val="2000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4483985765124556"/>
              <c:y val="0.9332460732984293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57474744"/>
        <c:crosses val="autoZero"/>
        <c:crossBetween val="midCat"/>
        <c:minorUnit val="1"/>
      </c:valAx>
      <c:valAx>
        <c:axId val="25747474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+mn-lt"/>
                    <a:ea typeface="Times New Roman"/>
                    <a:cs typeface="Times New Roman"/>
                  </a:defRPr>
                </a:pPr>
                <a:r>
                  <a:rPr lang="en-US"/>
                  <a:t>Number</a:t>
                </a:r>
                <a:r>
                  <a:rPr lang="en-US" baseline="0"/>
                  <a:t> of Active Wells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2.547163195011572E-2"/>
              <c:y val="0.26409973865282416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57472000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5836085252686893"/>
          <c:y val="0.57498280739226459"/>
          <c:w val="0.24186219798301575"/>
          <c:h val="0.1276993346135113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+mn-lt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4215561436983"/>
          <c:y val="0.11828068784133643"/>
          <c:w val="0.79857138629864532"/>
          <c:h val="0.76559525818029839"/>
        </c:manualLayout>
      </c:layout>
      <c:scatterChart>
        <c:scatterStyle val="lineMarker"/>
        <c:varyColors val="0"/>
        <c:ser>
          <c:idx val="0"/>
          <c:order val="0"/>
          <c:tx>
            <c:strRef>
              <c:f>'\\flagg\disk43\IPAMS\IHS_enerdeq\2011updates\williston_IHS2011_CY2009\CY2011_Update\CY2011_RevisedforHistorical\hist\[Cedar_Creek_hist_activity_DATA_032813.xlsx]cnty_data'!$H$5</c:f>
              <c:strCache>
                <c:ptCount val="1"/>
                <c:pt idx="0">
                  <c:v>Gas Well Count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'\\flagg\disk43\IPAMS\IHS_enerdeq\2011updates\williston_IHS2011_CY2009\CY2011_Update\CY2011_RevisedforHistorical\hist\[Cedar_Creek_hist_activity_DATA_032813.xlsx]cnty_data'!$A$6:$A$48</c:f>
              <c:numCache>
                <c:formatCode>General</c:formatCode>
                <c:ptCount val="4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</c:numCache>
            </c:numRef>
          </c:xVal>
          <c:yVal>
            <c:numRef>
              <c:f>'\\flagg\disk43\IPAMS\IHS_enerdeq\2011updates\williston_IHS2011_CY2009\CY2011_Update\CY2011_RevisedforHistorical\hist\[Cedar_Creek_hist_activity_DATA_032813.xlsx]cnty_data'!$H$6:$H$48</c:f>
              <c:numCache>
                <c:formatCode>General</c:formatCode>
                <c:ptCount val="43"/>
                <c:pt idx="0">
                  <c:v>19</c:v>
                </c:pt>
                <c:pt idx="1">
                  <c:v>19</c:v>
                </c:pt>
                <c:pt idx="2">
                  <c:v>19</c:v>
                </c:pt>
                <c:pt idx="3">
                  <c:v>27</c:v>
                </c:pt>
                <c:pt idx="4">
                  <c:v>27</c:v>
                </c:pt>
                <c:pt idx="5">
                  <c:v>27</c:v>
                </c:pt>
                <c:pt idx="6">
                  <c:v>31</c:v>
                </c:pt>
                <c:pt idx="7">
                  <c:v>32</c:v>
                </c:pt>
                <c:pt idx="8">
                  <c:v>41</c:v>
                </c:pt>
                <c:pt idx="9">
                  <c:v>58</c:v>
                </c:pt>
                <c:pt idx="10">
                  <c:v>80</c:v>
                </c:pt>
                <c:pt idx="11">
                  <c:v>116</c:v>
                </c:pt>
                <c:pt idx="12">
                  <c:v>219</c:v>
                </c:pt>
                <c:pt idx="13">
                  <c:v>210</c:v>
                </c:pt>
                <c:pt idx="14">
                  <c:v>175</c:v>
                </c:pt>
                <c:pt idx="15">
                  <c:v>178</c:v>
                </c:pt>
                <c:pt idx="16">
                  <c:v>179</c:v>
                </c:pt>
                <c:pt idx="17">
                  <c:v>181</c:v>
                </c:pt>
                <c:pt idx="18">
                  <c:v>184</c:v>
                </c:pt>
                <c:pt idx="19">
                  <c:v>202</c:v>
                </c:pt>
                <c:pt idx="20">
                  <c:v>202</c:v>
                </c:pt>
                <c:pt idx="21">
                  <c:v>202</c:v>
                </c:pt>
                <c:pt idx="22">
                  <c:v>188</c:v>
                </c:pt>
                <c:pt idx="23">
                  <c:v>196</c:v>
                </c:pt>
                <c:pt idx="24">
                  <c:v>200</c:v>
                </c:pt>
                <c:pt idx="25">
                  <c:v>211</c:v>
                </c:pt>
                <c:pt idx="26">
                  <c:v>229</c:v>
                </c:pt>
                <c:pt idx="27">
                  <c:v>262</c:v>
                </c:pt>
                <c:pt idx="28">
                  <c:v>300</c:v>
                </c:pt>
                <c:pt idx="29">
                  <c:v>356</c:v>
                </c:pt>
                <c:pt idx="30">
                  <c:v>430</c:v>
                </c:pt>
                <c:pt idx="31">
                  <c:v>462</c:v>
                </c:pt>
                <c:pt idx="32">
                  <c:v>525</c:v>
                </c:pt>
                <c:pt idx="33">
                  <c:v>614</c:v>
                </c:pt>
                <c:pt idx="34">
                  <c:v>733</c:v>
                </c:pt>
                <c:pt idx="35">
                  <c:v>869</c:v>
                </c:pt>
                <c:pt idx="36">
                  <c:v>1015</c:v>
                </c:pt>
                <c:pt idx="37">
                  <c:v>1132</c:v>
                </c:pt>
                <c:pt idx="38">
                  <c:v>1227</c:v>
                </c:pt>
                <c:pt idx="39">
                  <c:v>1234</c:v>
                </c:pt>
                <c:pt idx="40">
                  <c:v>1331</c:v>
                </c:pt>
                <c:pt idx="41">
                  <c:v>1331</c:v>
                </c:pt>
                <c:pt idx="42">
                  <c:v>1323</c:v>
                </c:pt>
              </c:numCache>
            </c:numRef>
          </c:yVal>
          <c:smooth val="0"/>
        </c:ser>
        <c:ser>
          <c:idx val="1"/>
          <c:order val="1"/>
          <c:tx>
            <c:v>Gas Wells - Projected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'\\flagg\disk43\IPAMS\IHS_enerdeq\2011updates\williston_IHS2011_CY2009\CY2011_Update\CY2011_RevisedforHistorical\hist\[Cedar_Creek_hist_activity_DATA_032813.xlsx]cnty_data'!$A$49:$A$51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xVal>
          <c:yVal>
            <c:numRef>
              <c:f>'\\flagg\disk43\IPAMS\IHS_enerdeq\2011updates\williston_IHS2011_CY2009\CY2011_Update\CY2011_RevisedforHistorical\hist\[Cedar_Creek_hist_activity_DATA_032813.xlsx]cnty_data'!$H$49:$H$51</c:f>
              <c:numCache>
                <c:formatCode>General</c:formatCode>
                <c:ptCount val="3"/>
                <c:pt idx="0">
                  <c:v>1323</c:v>
                </c:pt>
                <c:pt idx="1">
                  <c:v>1323</c:v>
                </c:pt>
                <c:pt idx="2">
                  <c:v>1323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7473960"/>
        <c:axId val="257474352"/>
      </c:scatterChart>
      <c:valAx>
        <c:axId val="257473960"/>
        <c:scaling>
          <c:orientation val="minMax"/>
          <c:max val="2017"/>
          <c:min val="2000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4483985765124556"/>
              <c:y val="0.9332460732984293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57474352"/>
        <c:crosses val="autoZero"/>
        <c:crossBetween val="midCat"/>
        <c:minorUnit val="1"/>
      </c:valAx>
      <c:valAx>
        <c:axId val="25747435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+mn-lt"/>
                    <a:ea typeface="Times New Roman"/>
                    <a:cs typeface="Times New Roman"/>
                  </a:defRPr>
                </a:pPr>
                <a:r>
                  <a:rPr lang="en-US" sz="1600">
                    <a:latin typeface="+mn-lt"/>
                  </a:rPr>
                  <a:t>Number of Active</a:t>
                </a:r>
                <a:r>
                  <a:rPr lang="en-US" sz="1600" baseline="0">
                    <a:latin typeface="+mn-lt"/>
                  </a:rPr>
                  <a:t> Wells</a:t>
                </a:r>
                <a:endParaRPr lang="en-US" sz="1600"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2.547163195011572E-2"/>
              <c:y val="0.26422577587161489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57473960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2285171463235112"/>
          <c:y val="0.45751640256137738"/>
          <c:w val="0.25221902986891676"/>
          <c:h val="0.124840990544507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+mn-lt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76443578100182"/>
          <c:y val="0.11828068784133643"/>
          <c:w val="0.74234858463232545"/>
          <c:h val="0.74892869641294846"/>
        </c:manualLayout>
      </c:layout>
      <c:scatterChart>
        <c:scatterStyle val="lineMarker"/>
        <c:varyColors val="0"/>
        <c:ser>
          <c:idx val="0"/>
          <c:order val="0"/>
          <c:tx>
            <c:strRef>
              <c:f>'\\flagg\disk43\IPAMS\IHS_enerdeq\2011updates\williston_IHS2011_CY2009\CY2011_Update\CY2011_RevisedforHistorical\hist\[Cedar_Creek_hist_activity_DATA_032813.xlsx]cnty_data'!$F$5</c:f>
              <c:strCache>
                <c:ptCount val="1"/>
                <c:pt idx="0">
                  <c:v>Crude Oil 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'\\flagg\disk43\IPAMS\IHS_enerdeq\2011updates\williston_IHS2011_CY2009\CY2011_Update\CY2011_RevisedforHistorical\hist\[Cedar_Creek_hist_activity_DATA_032813.xlsx]cnty_data'!$A$6:$A$48</c:f>
              <c:numCache>
                <c:formatCode>General</c:formatCode>
                <c:ptCount val="4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</c:numCache>
            </c:numRef>
          </c:xVal>
          <c:yVal>
            <c:numRef>
              <c:f>'\\flagg\disk43\IPAMS\IHS_enerdeq\2011updates\williston_IHS2011_CY2009\CY2011_Update\CY2011_RevisedforHistorical\hist\[Cedar_Creek_hist_activity_DATA_032813.xlsx]cnty_data'!$F$6:$F$48</c:f>
              <c:numCache>
                <c:formatCode>General</c:formatCode>
                <c:ptCount val="43"/>
                <c:pt idx="0">
                  <c:v>947502</c:v>
                </c:pt>
                <c:pt idx="1">
                  <c:v>1285400</c:v>
                </c:pt>
                <c:pt idx="2">
                  <c:v>1314529</c:v>
                </c:pt>
                <c:pt idx="3">
                  <c:v>11926827</c:v>
                </c:pt>
                <c:pt idx="4">
                  <c:v>11725543</c:v>
                </c:pt>
                <c:pt idx="5">
                  <c:v>11051256</c:v>
                </c:pt>
                <c:pt idx="6">
                  <c:v>11089155</c:v>
                </c:pt>
                <c:pt idx="7">
                  <c:v>11064539</c:v>
                </c:pt>
                <c:pt idx="8">
                  <c:v>11064247</c:v>
                </c:pt>
                <c:pt idx="9">
                  <c:v>11321421</c:v>
                </c:pt>
                <c:pt idx="10">
                  <c:v>10565537</c:v>
                </c:pt>
                <c:pt idx="11">
                  <c:v>10747828</c:v>
                </c:pt>
                <c:pt idx="12">
                  <c:v>10744981</c:v>
                </c:pt>
                <c:pt idx="13">
                  <c:v>10590829</c:v>
                </c:pt>
                <c:pt idx="14">
                  <c:v>11448474</c:v>
                </c:pt>
                <c:pt idx="15">
                  <c:v>11966267</c:v>
                </c:pt>
                <c:pt idx="16">
                  <c:v>11159310</c:v>
                </c:pt>
                <c:pt idx="17">
                  <c:v>10422149</c:v>
                </c:pt>
                <c:pt idx="18">
                  <c:v>10172183</c:v>
                </c:pt>
                <c:pt idx="19">
                  <c:v>9784872</c:v>
                </c:pt>
                <c:pt idx="20">
                  <c:v>9599183</c:v>
                </c:pt>
                <c:pt idx="21">
                  <c:v>9626820</c:v>
                </c:pt>
                <c:pt idx="22">
                  <c:v>9328692</c:v>
                </c:pt>
                <c:pt idx="23">
                  <c:v>8968453</c:v>
                </c:pt>
                <c:pt idx="24">
                  <c:v>8861727</c:v>
                </c:pt>
                <c:pt idx="25">
                  <c:v>9715947</c:v>
                </c:pt>
                <c:pt idx="26">
                  <c:v>13222831</c:v>
                </c:pt>
                <c:pt idx="27">
                  <c:v>14682759</c:v>
                </c:pt>
                <c:pt idx="28">
                  <c:v>14796593</c:v>
                </c:pt>
                <c:pt idx="29">
                  <c:v>12751837</c:v>
                </c:pt>
                <c:pt idx="30">
                  <c:v>12045692</c:v>
                </c:pt>
                <c:pt idx="31">
                  <c:v>12400988</c:v>
                </c:pt>
                <c:pt idx="32">
                  <c:v>13687036</c:v>
                </c:pt>
                <c:pt idx="33">
                  <c:v>15137174</c:v>
                </c:pt>
                <c:pt idx="34">
                  <c:v>18350256</c:v>
                </c:pt>
                <c:pt idx="35">
                  <c:v>23932618</c:v>
                </c:pt>
                <c:pt idx="36">
                  <c:v>27821448</c:v>
                </c:pt>
                <c:pt idx="37">
                  <c:v>27723391</c:v>
                </c:pt>
                <c:pt idx="38">
                  <c:v>25074006</c:v>
                </c:pt>
                <c:pt idx="39">
                  <c:v>20966568</c:v>
                </c:pt>
                <c:pt idx="40">
                  <c:v>17891290</c:v>
                </c:pt>
                <c:pt idx="41">
                  <c:v>16134580</c:v>
                </c:pt>
                <c:pt idx="42">
                  <c:v>15233468</c:v>
                </c:pt>
              </c:numCache>
            </c:numRef>
          </c:yVal>
          <c:smooth val="0"/>
        </c:ser>
        <c:ser>
          <c:idx val="1"/>
          <c:order val="1"/>
          <c:tx>
            <c:v>Crude Oil - Projected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4.5865969780418854E-2"/>
                  <c:y val="-3.262955689746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9947780131332551E-2"/>
                  <c:y val="3.2261592300962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1836379298172607E-2"/>
                  <c:y val="-2.8278949311139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'\\flagg\disk43\IPAMS\IHS_enerdeq\2011updates\williston_IHS2011_CY2009\CY2011_Update\CY2011_RevisedforHistorical\hist\[Cedar_Creek_hist_activity_DATA_032813.xlsx]cnty_data'!$A$49:$A$51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xVal>
          <c:yVal>
            <c:numRef>
              <c:f>'\\flagg\disk43\IPAMS\IHS_enerdeq\2011updates\williston_IHS2011_CY2009\CY2011_Update\CY2011_RevisedforHistorical\hist\[Cedar_Creek_hist_activity_DATA_032813.xlsx]cnty_data'!$F$49:$F$51</c:f>
              <c:numCache>
                <c:formatCode>General</c:formatCode>
                <c:ptCount val="3"/>
                <c:pt idx="0">
                  <c:v>15233468</c:v>
                </c:pt>
                <c:pt idx="1">
                  <c:v>15233468</c:v>
                </c:pt>
                <c:pt idx="2">
                  <c:v>15233468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8684496"/>
        <c:axId val="438683320"/>
      </c:scatterChart>
      <c:valAx>
        <c:axId val="438684496"/>
        <c:scaling>
          <c:orientation val="minMax"/>
          <c:max val="2017"/>
          <c:min val="2000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1733773267630556"/>
              <c:y val="0.9469444444444444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38683320"/>
        <c:crosses val="autoZero"/>
        <c:crossBetween val="midCat"/>
        <c:minorUnit val="1"/>
      </c:valAx>
      <c:valAx>
        <c:axId val="43868332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+mn-lt"/>
                    <a:ea typeface="Times New Roman"/>
                    <a:cs typeface="Times New Roman"/>
                  </a:defRPr>
                </a:pPr>
                <a:r>
                  <a:rPr lang="en-US"/>
                  <a:t>Oil Production [BBL]</a:t>
                </a:r>
              </a:p>
            </c:rich>
          </c:tx>
          <c:layout>
            <c:manualLayout>
              <c:xMode val="edge"/>
              <c:yMode val="edge"/>
              <c:x val="1.8073894888757838E-2"/>
              <c:y val="0.32143482064741907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3868449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6071072331694494"/>
          <c:y val="0.68234580052493443"/>
          <c:w val="0.2389031031584726"/>
          <c:h val="0.1048325144542085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+mn-lt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693069403821612"/>
          <c:y val="0.11828068784133643"/>
          <c:w val="0.76306224840412751"/>
          <c:h val="0.73554063938728975"/>
        </c:manualLayout>
      </c:layout>
      <c:scatterChart>
        <c:scatterStyle val="lineMarker"/>
        <c:varyColors val="0"/>
        <c:ser>
          <c:idx val="0"/>
          <c:order val="0"/>
          <c:tx>
            <c:strRef>
              <c:f>'\\flagg\disk43\IPAMS\IHS_enerdeq\2011updates\williston_IHS2011_CY2009\CY2011_Update\CY2011_RevisedforHistorical\hist\[Cedar_Creek_hist_activity_DATA_032813.xlsx]cnty_data'!$E$5</c:f>
              <c:strCache>
                <c:ptCount val="1"/>
                <c:pt idx="0">
                  <c:v>Gas Well Condensate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'\\flagg\disk43\IPAMS\IHS_enerdeq\2011updates\williston_IHS2011_CY2009\CY2011_Update\CY2011_RevisedforHistorical\hist\[Cedar_Creek_hist_activity_DATA_032813.xlsx]cnty_data'!$A$6:$A$48</c:f>
              <c:numCache>
                <c:formatCode>General</c:formatCode>
                <c:ptCount val="4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</c:numCache>
            </c:numRef>
          </c:xVal>
          <c:yVal>
            <c:numRef>
              <c:f>'\\flagg\disk43\IPAMS\IHS_enerdeq\2011updates\williston_IHS2011_CY2009\CY2011_Update\CY2011_RevisedforHistorical\hist\[Cedar_Creek_hist_activity_DATA_032813.xlsx]cnty_data'!$E$6:$E$48</c:f>
              <c:numCache>
                <c:formatCode>General</c:formatCode>
                <c:ptCount val="4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5191</c:v>
                </c:pt>
                <c:pt idx="25">
                  <c:v>3766</c:v>
                </c:pt>
                <c:pt idx="26">
                  <c:v>53805</c:v>
                </c:pt>
                <c:pt idx="27">
                  <c:v>29995</c:v>
                </c:pt>
                <c:pt idx="28">
                  <c:v>28249</c:v>
                </c:pt>
                <c:pt idx="29">
                  <c:v>16362</c:v>
                </c:pt>
                <c:pt idx="30">
                  <c:v>89710</c:v>
                </c:pt>
                <c:pt idx="31">
                  <c:v>127985</c:v>
                </c:pt>
                <c:pt idx="32">
                  <c:v>54227</c:v>
                </c:pt>
                <c:pt idx="33">
                  <c:v>37568</c:v>
                </c:pt>
                <c:pt idx="34">
                  <c:v>35077</c:v>
                </c:pt>
                <c:pt idx="35">
                  <c:v>33803</c:v>
                </c:pt>
                <c:pt idx="36">
                  <c:v>259094</c:v>
                </c:pt>
                <c:pt idx="37">
                  <c:v>869963</c:v>
                </c:pt>
                <c:pt idx="38">
                  <c:v>1311268</c:v>
                </c:pt>
                <c:pt idx="39">
                  <c:v>1687331</c:v>
                </c:pt>
                <c:pt idx="40">
                  <c:v>1949445</c:v>
                </c:pt>
                <c:pt idx="41">
                  <c:v>2162230</c:v>
                </c:pt>
                <c:pt idx="42">
                  <c:v>2172867</c:v>
                </c:pt>
              </c:numCache>
            </c:numRef>
          </c:yVal>
          <c:smooth val="0"/>
        </c:ser>
        <c:ser>
          <c:idx val="1"/>
          <c:order val="1"/>
          <c:tx>
            <c:v>Gas Well Condensate - Projected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5.1044385723369369E-2"/>
                  <c:y val="-2.55598195696838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6605743486554642E-2"/>
                  <c:y val="2.22968638799369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055700416579971E-2"/>
                  <c:y val="-2.12092119833546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'\\flagg\disk43\IPAMS\IHS_enerdeq\2011updates\williston_IHS2011_CY2009\CY2011_Update\CY2011_RevisedforHistorical\hist\[Cedar_Creek_hist_activity_DATA_032813.xlsx]cnty_data'!$A$49:$A$51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xVal>
          <c:yVal>
            <c:numRef>
              <c:f>'\\flagg\disk43\IPAMS\IHS_enerdeq\2011updates\williston_IHS2011_CY2009\CY2011_Update\CY2011_RevisedforHistorical\hist\[Cedar_Creek_hist_activity_DATA_032813.xlsx]cnty_data'!$E$49:$E$51</c:f>
              <c:numCache>
                <c:formatCode>General</c:formatCode>
                <c:ptCount val="3"/>
                <c:pt idx="0">
                  <c:v>2172867</c:v>
                </c:pt>
                <c:pt idx="1">
                  <c:v>2172867</c:v>
                </c:pt>
                <c:pt idx="2">
                  <c:v>2172867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8687632"/>
        <c:axId val="438682928"/>
      </c:scatterChart>
      <c:valAx>
        <c:axId val="438687632"/>
        <c:scaling>
          <c:orientation val="minMax"/>
          <c:max val="2017"/>
          <c:min val="2000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9514452149223193"/>
              <c:y val="0.9397720041827495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38682928"/>
        <c:crosses val="autoZero"/>
        <c:crossBetween val="midCat"/>
        <c:minorUnit val="1"/>
      </c:valAx>
      <c:valAx>
        <c:axId val="43868292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+mn-lt"/>
                    <a:ea typeface="Times New Roman"/>
                    <a:cs typeface="Times New Roman"/>
                  </a:defRPr>
                </a:pPr>
                <a:r>
                  <a:rPr lang="en-US"/>
                  <a:t>Oil Production [BBL]</a:t>
                </a:r>
              </a:p>
            </c:rich>
          </c:tx>
          <c:layout>
            <c:manualLayout>
              <c:xMode val="edge"/>
              <c:yMode val="edge"/>
              <c:x val="1.0676157827399958E-2"/>
              <c:y val="0.26770427262166002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38687632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7846529226420385"/>
          <c:y val="0.62247966954950307"/>
          <c:w val="0.30992137894750821"/>
          <c:h val="0.1048325144542085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+mn-lt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136933627503084"/>
          <c:y val="0.11828068784133643"/>
          <c:w val="0.75862360616731284"/>
          <c:h val="0.76559525818029839"/>
        </c:manualLayout>
      </c:layout>
      <c:scatterChart>
        <c:scatterStyle val="lineMarker"/>
        <c:varyColors val="0"/>
        <c:ser>
          <c:idx val="0"/>
          <c:order val="0"/>
          <c:tx>
            <c:strRef>
              <c:f>'\\flagg\disk43\IPAMS\IHS_enerdeq\2011updates\williston_IHS2011_CY2009\CY2011_Update\CY2011_RevisedforHistorical\hist\[Cedar_Creek_hist_activity_DATA_032813.xlsx]cnty_data'!$C$5</c:f>
              <c:strCache>
                <c:ptCount val="1"/>
                <c:pt idx="0">
                  <c:v>Casinghead Gas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'\\flagg\disk43\IPAMS\IHS_enerdeq\2011updates\williston_IHS2011_CY2009\CY2011_Update\CY2011_RevisedforHistorical\hist\[Cedar_Creek_hist_activity_DATA_032813.xlsx]cnty_data'!$A$6:$A$48</c:f>
              <c:numCache>
                <c:formatCode>General</c:formatCode>
                <c:ptCount val="4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</c:numCache>
            </c:numRef>
          </c:xVal>
          <c:yVal>
            <c:numRef>
              <c:f>'\\flagg\disk43\IPAMS\IHS_enerdeq\2011updates\williston_IHS2011_CY2009\CY2011_Update\CY2011_RevisedforHistorical\hist\[Cedar_Creek_hist_activity_DATA_032813.xlsx]cnty_data'!$C$6:$C$48</c:f>
              <c:numCache>
                <c:formatCode>General</c:formatCode>
                <c:ptCount val="43"/>
                <c:pt idx="0">
                  <c:v>102453</c:v>
                </c:pt>
                <c:pt idx="1">
                  <c:v>127865</c:v>
                </c:pt>
                <c:pt idx="2">
                  <c:v>99362</c:v>
                </c:pt>
                <c:pt idx="3">
                  <c:v>164023</c:v>
                </c:pt>
                <c:pt idx="4">
                  <c:v>163860</c:v>
                </c:pt>
                <c:pt idx="5">
                  <c:v>159275</c:v>
                </c:pt>
                <c:pt idx="6">
                  <c:v>623471</c:v>
                </c:pt>
                <c:pt idx="7">
                  <c:v>829756</c:v>
                </c:pt>
                <c:pt idx="8">
                  <c:v>2170850</c:v>
                </c:pt>
                <c:pt idx="9">
                  <c:v>2228412</c:v>
                </c:pt>
                <c:pt idx="10">
                  <c:v>2411699</c:v>
                </c:pt>
                <c:pt idx="11">
                  <c:v>2592545</c:v>
                </c:pt>
                <c:pt idx="12">
                  <c:v>2538374</c:v>
                </c:pt>
                <c:pt idx="13">
                  <c:v>2989298</c:v>
                </c:pt>
                <c:pt idx="14">
                  <c:v>3700977</c:v>
                </c:pt>
                <c:pt idx="15">
                  <c:v>4079057</c:v>
                </c:pt>
                <c:pt idx="16">
                  <c:v>3765271</c:v>
                </c:pt>
                <c:pt idx="17">
                  <c:v>4382528</c:v>
                </c:pt>
                <c:pt idx="18">
                  <c:v>5176435</c:v>
                </c:pt>
                <c:pt idx="19">
                  <c:v>6129007</c:v>
                </c:pt>
                <c:pt idx="20">
                  <c:v>6797249</c:v>
                </c:pt>
                <c:pt idx="21">
                  <c:v>7786162</c:v>
                </c:pt>
                <c:pt idx="22">
                  <c:v>8514544</c:v>
                </c:pt>
                <c:pt idx="23">
                  <c:v>8806265</c:v>
                </c:pt>
                <c:pt idx="24">
                  <c:v>8983272</c:v>
                </c:pt>
                <c:pt idx="25">
                  <c:v>11092409</c:v>
                </c:pt>
                <c:pt idx="26">
                  <c:v>13133556</c:v>
                </c:pt>
                <c:pt idx="27">
                  <c:v>15057530</c:v>
                </c:pt>
                <c:pt idx="28">
                  <c:v>15983807</c:v>
                </c:pt>
                <c:pt idx="29">
                  <c:v>15077357</c:v>
                </c:pt>
                <c:pt idx="30">
                  <c:v>17191992</c:v>
                </c:pt>
                <c:pt idx="31">
                  <c:v>17837561</c:v>
                </c:pt>
                <c:pt idx="32">
                  <c:v>18192029</c:v>
                </c:pt>
                <c:pt idx="33">
                  <c:v>18602956</c:v>
                </c:pt>
                <c:pt idx="34">
                  <c:v>19145840</c:v>
                </c:pt>
                <c:pt idx="35">
                  <c:v>20496755</c:v>
                </c:pt>
                <c:pt idx="36">
                  <c:v>21843050</c:v>
                </c:pt>
                <c:pt idx="37">
                  <c:v>29497655</c:v>
                </c:pt>
                <c:pt idx="38">
                  <c:v>36345374</c:v>
                </c:pt>
                <c:pt idx="39">
                  <c:v>33348557</c:v>
                </c:pt>
                <c:pt idx="40">
                  <c:v>28351829</c:v>
                </c:pt>
                <c:pt idx="41">
                  <c:v>23695867</c:v>
                </c:pt>
                <c:pt idx="42">
                  <c:v>25139877</c:v>
                </c:pt>
              </c:numCache>
            </c:numRef>
          </c:yVal>
          <c:smooth val="0"/>
        </c:ser>
        <c:ser>
          <c:idx val="1"/>
          <c:order val="1"/>
          <c:tx>
            <c:v>Casinghead Gas - Projected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9947780131332551E-2"/>
                  <c:y val="-3.6171106327698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1070612157499226E-2"/>
                  <c:y val="2.8278949311139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0713663771801956E-2"/>
                  <c:y val="-3.766329697159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'\\flagg\disk43\IPAMS\IHS_enerdeq\2011updates\williston_IHS2011_CY2009\CY2011_Update\CY2011_RevisedforHistorical\hist\[Cedar_Creek_hist_activity_DATA_032813.xlsx]cnty_data'!$A$49:$A$51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xVal>
          <c:yVal>
            <c:numRef>
              <c:f>'\\flagg\disk43\IPAMS\IHS_enerdeq\2011updates\williston_IHS2011_CY2009\CY2011_Update\CY2011_RevisedforHistorical\hist\[Cedar_Creek_hist_activity_DATA_032813.xlsx]cnty_data'!$C$49:$C$51</c:f>
              <c:numCache>
                <c:formatCode>General</c:formatCode>
                <c:ptCount val="3"/>
                <c:pt idx="0">
                  <c:v>25139877</c:v>
                </c:pt>
                <c:pt idx="1">
                  <c:v>25139877</c:v>
                </c:pt>
                <c:pt idx="2">
                  <c:v>25139877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8693904"/>
        <c:axId val="438692728"/>
      </c:scatterChart>
      <c:valAx>
        <c:axId val="438693904"/>
        <c:scaling>
          <c:orientation val="minMax"/>
          <c:max val="2017"/>
          <c:min val="2000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3509230162356447"/>
              <c:y val="0.9441226117690786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38692728"/>
        <c:crosses val="autoZero"/>
        <c:crossBetween val="midCat"/>
        <c:minorUnit val="1"/>
      </c:valAx>
      <c:valAx>
        <c:axId val="43869272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>
                  <a:alpha val="64000"/>
                </a:srgb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+mn-lt"/>
                    <a:ea typeface="Times New Roman"/>
                    <a:cs typeface="Times New Roman"/>
                  </a:defRPr>
                </a:pPr>
                <a:r>
                  <a:rPr lang="en-US"/>
                  <a:t>Gas</a:t>
                </a:r>
                <a:r>
                  <a:rPr lang="en-US" baseline="0"/>
                  <a:t> Production [MCF]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1.9553442301029414E-2"/>
              <c:y val="0.31162991059843975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38693904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7193787858065028"/>
          <c:y val="0.63368047584451681"/>
          <c:w val="0.2389031031584726"/>
          <c:h val="0.1048325144542085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+mn-lt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397159921367296"/>
          <c:y val="0.11828068784133643"/>
          <c:w val="0.76602134322867066"/>
          <c:h val="0.74582121090795839"/>
        </c:manualLayout>
      </c:layout>
      <c:scatterChart>
        <c:scatterStyle val="lineMarker"/>
        <c:varyColors val="0"/>
        <c:ser>
          <c:idx val="0"/>
          <c:order val="0"/>
          <c:tx>
            <c:strRef>
              <c:f>'\\flagg\disk43\IPAMS\IHS_enerdeq\2011updates\williston_IHS2011_CY2009\CY2011_Update\CY2011_RevisedforHistorical\hist\[Cedar_Creek_hist_activity_DATA_032813.xlsx]cnty_data'!$B$5</c:f>
              <c:strCache>
                <c:ptCount val="1"/>
                <c:pt idx="0">
                  <c:v>Natural Gas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'\\flagg\disk43\IPAMS\IHS_enerdeq\2011updates\williston_IHS2011_CY2009\CY2011_Update\CY2011_RevisedforHistorical\hist\[Cedar_Creek_hist_activity_DATA_032813.xlsx]cnty_data'!$A$6:$A$48</c:f>
              <c:numCache>
                <c:formatCode>General</c:formatCode>
                <c:ptCount val="4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</c:numCache>
            </c:numRef>
          </c:xVal>
          <c:yVal>
            <c:numRef>
              <c:f>'\\flagg\disk43\IPAMS\IHS_enerdeq\2011updates\williston_IHS2011_CY2009\CY2011_Update\CY2011_RevisedforHistorical\hist\[Cedar_Creek_hist_activity_DATA_032813.xlsx]cnty_data'!$B$6:$B$48</c:f>
              <c:numCache>
                <c:formatCode>General</c:formatCode>
                <c:ptCount val="43"/>
                <c:pt idx="0">
                  <c:v>98132</c:v>
                </c:pt>
                <c:pt idx="1">
                  <c:v>99344</c:v>
                </c:pt>
                <c:pt idx="2">
                  <c:v>74381</c:v>
                </c:pt>
                <c:pt idx="3">
                  <c:v>1284947</c:v>
                </c:pt>
                <c:pt idx="4">
                  <c:v>1573912</c:v>
                </c:pt>
                <c:pt idx="5">
                  <c:v>1632861</c:v>
                </c:pt>
                <c:pt idx="6">
                  <c:v>1901882</c:v>
                </c:pt>
                <c:pt idx="7">
                  <c:v>2035183</c:v>
                </c:pt>
                <c:pt idx="8">
                  <c:v>2084147</c:v>
                </c:pt>
                <c:pt idx="9">
                  <c:v>2742277</c:v>
                </c:pt>
                <c:pt idx="10">
                  <c:v>3356339</c:v>
                </c:pt>
                <c:pt idx="11">
                  <c:v>2703453</c:v>
                </c:pt>
                <c:pt idx="12">
                  <c:v>3502025</c:v>
                </c:pt>
                <c:pt idx="13">
                  <c:v>1744108</c:v>
                </c:pt>
                <c:pt idx="14">
                  <c:v>1228446</c:v>
                </c:pt>
                <c:pt idx="15">
                  <c:v>1616248</c:v>
                </c:pt>
                <c:pt idx="16">
                  <c:v>1470761</c:v>
                </c:pt>
                <c:pt idx="17">
                  <c:v>1722735</c:v>
                </c:pt>
                <c:pt idx="18">
                  <c:v>1767842</c:v>
                </c:pt>
                <c:pt idx="19">
                  <c:v>1501195</c:v>
                </c:pt>
                <c:pt idx="20">
                  <c:v>1067703</c:v>
                </c:pt>
                <c:pt idx="21">
                  <c:v>1034263</c:v>
                </c:pt>
                <c:pt idx="22">
                  <c:v>2230218</c:v>
                </c:pt>
                <c:pt idx="23">
                  <c:v>2538021</c:v>
                </c:pt>
                <c:pt idx="24">
                  <c:v>2687664</c:v>
                </c:pt>
                <c:pt idx="25">
                  <c:v>2785931</c:v>
                </c:pt>
                <c:pt idx="26">
                  <c:v>3286852</c:v>
                </c:pt>
                <c:pt idx="27">
                  <c:v>4075197</c:v>
                </c:pt>
                <c:pt idx="28">
                  <c:v>5152309</c:v>
                </c:pt>
                <c:pt idx="29">
                  <c:v>7522558</c:v>
                </c:pt>
                <c:pt idx="30">
                  <c:v>8181020</c:v>
                </c:pt>
                <c:pt idx="31">
                  <c:v>8994631</c:v>
                </c:pt>
                <c:pt idx="32">
                  <c:v>12410543</c:v>
                </c:pt>
                <c:pt idx="33">
                  <c:v>15427074</c:v>
                </c:pt>
                <c:pt idx="34">
                  <c:v>19734739</c:v>
                </c:pt>
                <c:pt idx="35">
                  <c:v>24486861</c:v>
                </c:pt>
                <c:pt idx="36">
                  <c:v>27458950</c:v>
                </c:pt>
                <c:pt idx="37">
                  <c:v>28027615</c:v>
                </c:pt>
                <c:pt idx="38">
                  <c:v>31921190</c:v>
                </c:pt>
                <c:pt idx="39">
                  <c:v>27996645</c:v>
                </c:pt>
                <c:pt idx="40">
                  <c:v>24556573</c:v>
                </c:pt>
                <c:pt idx="41">
                  <c:v>19966260</c:v>
                </c:pt>
                <c:pt idx="42">
                  <c:v>14801950</c:v>
                </c:pt>
              </c:numCache>
            </c:numRef>
          </c:yVal>
          <c:smooth val="0"/>
        </c:ser>
        <c:ser>
          <c:idx val="1"/>
          <c:order val="1"/>
          <c:tx>
            <c:v>Natural Gas - Projected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5.0304612017233581E-2"/>
                  <c:y val="2.6103645517974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8111400833159942E-2"/>
                  <c:y val="-3.4804860690633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9590948245431519E-3"/>
                  <c:y val="1.5227126552152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'\\flagg\disk43\IPAMS\IHS_enerdeq\2011updates\williston_IHS2011_CY2009\CY2011_Update\CY2011_RevisedforHistorical\hist\[Cedar_Creek_hist_activity_DATA_032813.xlsx]cnty_data'!$A$49:$A$51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xVal>
          <c:yVal>
            <c:numRef>
              <c:f>'\\flagg\disk43\IPAMS\IHS_enerdeq\2011updates\williston_IHS2011_CY2009\CY2011_Update\CY2011_RevisedforHistorical\hist\[Cedar_Creek_hist_activity_DATA_032813.xlsx]cnty_data'!$B$49:$B$51</c:f>
              <c:numCache>
                <c:formatCode>General</c:formatCode>
                <c:ptCount val="3"/>
                <c:pt idx="0">
                  <c:v>14801950</c:v>
                </c:pt>
                <c:pt idx="1">
                  <c:v>14801950</c:v>
                </c:pt>
                <c:pt idx="2">
                  <c:v>14801950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8697432"/>
        <c:axId val="438696648"/>
      </c:scatterChart>
      <c:valAx>
        <c:axId val="438697432"/>
        <c:scaling>
          <c:orientation val="minMax"/>
          <c:max val="2017"/>
          <c:min val="2000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7443085772042992"/>
              <c:y val="0.9419473079759140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38696648"/>
        <c:crosses val="autoZero"/>
        <c:crossBetween val="midCat"/>
        <c:minorUnit val="1"/>
      </c:valAx>
      <c:valAx>
        <c:axId val="43869664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>
                  <a:alpha val="58000"/>
                </a:srgb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+mn-lt"/>
                    <a:ea typeface="Times New Roman"/>
                    <a:cs typeface="Times New Roman"/>
                  </a:defRPr>
                </a:pPr>
                <a:r>
                  <a:rPr lang="en-US"/>
                  <a:t>Gas Production [MCF]</a:t>
                </a:r>
              </a:p>
            </c:rich>
          </c:tx>
          <c:layout>
            <c:manualLayout>
              <c:xMode val="edge"/>
              <c:yMode val="edge"/>
              <c:x val="1.3635252651943109E-2"/>
              <c:y val="0.33120764473692094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38697432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4913544336210955"/>
          <c:y val="0.67768939899461722"/>
          <c:w val="0.2389031031584726"/>
          <c:h val="0.1048325144542085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+mn-lt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66698719643938"/>
          <c:y val="0.11828068784133643"/>
          <c:w val="0.81632595524590423"/>
          <c:h val="0.76559525818029839"/>
        </c:manualLayout>
      </c:layout>
      <c:scatterChart>
        <c:scatterStyle val="lineMarker"/>
        <c:varyColors val="0"/>
        <c:ser>
          <c:idx val="0"/>
          <c:order val="0"/>
          <c:tx>
            <c:strRef>
              <c:f>[1]cnty_data!$M$5</c:f>
              <c:strCache>
                <c:ptCount val="1"/>
                <c:pt idx="0">
                  <c:v>Oil Spuds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[1]cnty_data!$A$6:$A$48</c:f>
              <c:numCache>
                <c:formatCode>General</c:formatCode>
                <c:ptCount val="4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</c:numCache>
            </c:numRef>
          </c:xVal>
          <c:yVal>
            <c:numRef>
              <c:f>[1]cnty_data!$M$6:$M$48</c:f>
              <c:numCache>
                <c:formatCode>General</c:formatCode>
                <c:ptCount val="43"/>
                <c:pt idx="2">
                  <c:v>15.789473684210526</c:v>
                </c:pt>
                <c:pt idx="3">
                  <c:v>17.368421052631579</c:v>
                </c:pt>
                <c:pt idx="4">
                  <c:v>17.217391304347824</c:v>
                </c:pt>
                <c:pt idx="5">
                  <c:v>17.695652173913043</c:v>
                </c:pt>
                <c:pt idx="6">
                  <c:v>14.086956521739131</c:v>
                </c:pt>
                <c:pt idx="7">
                  <c:v>9.9130434782608692</c:v>
                </c:pt>
                <c:pt idx="8">
                  <c:v>12</c:v>
                </c:pt>
                <c:pt idx="9">
                  <c:v>30.260869565217391</c:v>
                </c:pt>
                <c:pt idx="10">
                  <c:v>21.333333333333332</c:v>
                </c:pt>
                <c:pt idx="11">
                  <c:v>28.439024390243905</c:v>
                </c:pt>
                <c:pt idx="12">
                  <c:v>19.384615384615383</c:v>
                </c:pt>
                <c:pt idx="13">
                  <c:v>9.7391304347826093</c:v>
                </c:pt>
                <c:pt idx="14">
                  <c:v>16.666666666666664</c:v>
                </c:pt>
                <c:pt idx="15">
                  <c:v>15.957446808510639</c:v>
                </c:pt>
                <c:pt idx="16">
                  <c:v>2.5116279069767442</c:v>
                </c:pt>
                <c:pt idx="17">
                  <c:v>3.1111111111111112</c:v>
                </c:pt>
                <c:pt idx="18">
                  <c:v>4.9259259259259256</c:v>
                </c:pt>
                <c:pt idx="19">
                  <c:v>2.04</c:v>
                </c:pt>
                <c:pt idx="20">
                  <c:v>1.3846153846153846</c:v>
                </c:pt>
                <c:pt idx="21">
                  <c:v>1.4285714285714286</c:v>
                </c:pt>
                <c:pt idx="22">
                  <c:v>2.1111111111111112</c:v>
                </c:pt>
                <c:pt idx="23">
                  <c:v>2.1428571428571428</c:v>
                </c:pt>
                <c:pt idx="24">
                  <c:v>2.6666666666666665</c:v>
                </c:pt>
                <c:pt idx="25">
                  <c:v>2</c:v>
                </c:pt>
                <c:pt idx="26">
                  <c:v>3.333333333333333</c:v>
                </c:pt>
                <c:pt idx="27">
                  <c:v>2</c:v>
                </c:pt>
                <c:pt idx="28">
                  <c:v>2.3157894736842106</c:v>
                </c:pt>
                <c:pt idx="29">
                  <c:v>3.4210526315789473</c:v>
                </c:pt>
                <c:pt idx="30">
                  <c:v>6</c:v>
                </c:pt>
                <c:pt idx="31">
                  <c:v>2.1176470588235294</c:v>
                </c:pt>
                <c:pt idx="32">
                  <c:v>8.3571428571428577</c:v>
                </c:pt>
                <c:pt idx="33">
                  <c:v>7.8571428571428577</c:v>
                </c:pt>
                <c:pt idx="34">
                  <c:v>0.7142857142857143</c:v>
                </c:pt>
                <c:pt idx="35">
                  <c:v>2.2857142857142856</c:v>
                </c:pt>
                <c:pt idx="36">
                  <c:v>1.4193548387096775</c:v>
                </c:pt>
                <c:pt idx="37">
                  <c:v>3.5483870967741939</c:v>
                </c:pt>
                <c:pt idx="38">
                  <c:v>0</c:v>
                </c:pt>
                <c:pt idx="39">
                  <c:v>1.6470588235294117</c:v>
                </c:pt>
                <c:pt idx="40">
                  <c:v>1.5757575757575757</c:v>
                </c:pt>
                <c:pt idx="41">
                  <c:v>2.4375</c:v>
                </c:pt>
                <c:pt idx="42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v>Spuds - Projected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[1]cnty_data!$A$49:$A$51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xVal>
          <c:yVal>
            <c:numRef>
              <c:f>[1]cnty_data!$M$49:$M$51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8682536"/>
        <c:axId val="438694296"/>
      </c:scatterChart>
      <c:valAx>
        <c:axId val="438682536"/>
        <c:scaling>
          <c:orientation val="minMax"/>
          <c:max val="2017"/>
          <c:min val="2000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1585818526403393"/>
              <c:y val="0.9397720041827495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38694296"/>
        <c:crosses val="autoZero"/>
        <c:crossBetween val="midCat"/>
        <c:minorUnit val="1"/>
      </c:valAx>
      <c:valAx>
        <c:axId val="43869429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+mn-lt"/>
                    <a:ea typeface="Times New Roman"/>
                    <a:cs typeface="Times New Roman"/>
                  </a:defRPr>
                </a:pPr>
                <a:r>
                  <a:rPr lang="en-US"/>
                  <a:t>Number of Spuds</a:t>
                </a:r>
              </a:p>
            </c:rich>
          </c:tx>
          <c:layout>
            <c:manualLayout>
              <c:xMode val="edge"/>
              <c:yMode val="edge"/>
              <c:x val="2.8430726774658872E-2"/>
              <c:y val="0.31024510176045217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3868253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4443570178195755"/>
          <c:y val="0.29871922566036313"/>
          <c:w val="0.23446446092165787"/>
          <c:h val="0.1222349447995252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+mn-lt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66698719643938"/>
          <c:y val="0.11828068784133643"/>
          <c:w val="0.81632595524590423"/>
          <c:h val="0.76559525818029839"/>
        </c:manualLayout>
      </c:layout>
      <c:scatterChart>
        <c:scatterStyle val="lineMarker"/>
        <c:varyColors val="0"/>
        <c:ser>
          <c:idx val="0"/>
          <c:order val="0"/>
          <c:tx>
            <c:strRef>
              <c:f>[1]cnty_data!$L$5</c:f>
              <c:strCache>
                <c:ptCount val="1"/>
                <c:pt idx="0">
                  <c:v>Gas Spuds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[1]cnty_data!$A$6:$A$48</c:f>
              <c:numCache>
                <c:formatCode>General</c:formatCode>
                <c:ptCount val="4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</c:numCache>
            </c:numRef>
          </c:xVal>
          <c:yVal>
            <c:numRef>
              <c:f>[1]cnty_data!$L$6:$L$48</c:f>
              <c:numCache>
                <c:formatCode>General</c:formatCode>
                <c:ptCount val="43"/>
                <c:pt idx="2">
                  <c:v>14.210526315789473</c:v>
                </c:pt>
                <c:pt idx="3">
                  <c:v>15.631578947368419</c:v>
                </c:pt>
                <c:pt idx="4">
                  <c:v>15.782608695652174</c:v>
                </c:pt>
                <c:pt idx="5">
                  <c:v>19.304347826086957</c:v>
                </c:pt>
                <c:pt idx="6">
                  <c:v>12.913043478260869</c:v>
                </c:pt>
                <c:pt idx="7">
                  <c:v>9.0869565217391308</c:v>
                </c:pt>
                <c:pt idx="8">
                  <c:v>12</c:v>
                </c:pt>
                <c:pt idx="9">
                  <c:v>27.739130434782609</c:v>
                </c:pt>
                <c:pt idx="10">
                  <c:v>42.666666666666664</c:v>
                </c:pt>
                <c:pt idx="11">
                  <c:v>24.560975609756099</c:v>
                </c:pt>
                <c:pt idx="12">
                  <c:v>16.615384615384617</c:v>
                </c:pt>
                <c:pt idx="13">
                  <c:v>6.2608695652173916</c:v>
                </c:pt>
                <c:pt idx="14">
                  <c:v>8.3333333333333321</c:v>
                </c:pt>
                <c:pt idx="15">
                  <c:v>9.0425531914893629</c:v>
                </c:pt>
                <c:pt idx="16">
                  <c:v>1.4883720930232558</c:v>
                </c:pt>
                <c:pt idx="17">
                  <c:v>0.88888888888888884</c:v>
                </c:pt>
                <c:pt idx="18">
                  <c:v>2.074074074074074</c:v>
                </c:pt>
                <c:pt idx="19">
                  <c:v>0.96</c:v>
                </c:pt>
                <c:pt idx="20">
                  <c:v>0.61538461538461542</c:v>
                </c:pt>
                <c:pt idx="21">
                  <c:v>0.5714285714285714</c:v>
                </c:pt>
                <c:pt idx="22">
                  <c:v>0.88888888888888884</c:v>
                </c:pt>
                <c:pt idx="23">
                  <c:v>0.8571428571428571</c:v>
                </c:pt>
                <c:pt idx="24">
                  <c:v>1.3333333333333333</c:v>
                </c:pt>
                <c:pt idx="25">
                  <c:v>1</c:v>
                </c:pt>
                <c:pt idx="26">
                  <c:v>1.6666666666666665</c:v>
                </c:pt>
                <c:pt idx="27">
                  <c:v>1</c:v>
                </c:pt>
                <c:pt idx="28">
                  <c:v>1.6842105263157894</c:v>
                </c:pt>
                <c:pt idx="29">
                  <c:v>1.5789473684210527</c:v>
                </c:pt>
                <c:pt idx="30">
                  <c:v>3</c:v>
                </c:pt>
                <c:pt idx="31">
                  <c:v>0.88235294117647056</c:v>
                </c:pt>
                <c:pt idx="32">
                  <c:v>4.6428571428571432</c:v>
                </c:pt>
                <c:pt idx="33">
                  <c:v>3.1428571428571428</c:v>
                </c:pt>
                <c:pt idx="34">
                  <c:v>0.2857142857142857</c:v>
                </c:pt>
                <c:pt idx="35">
                  <c:v>5.7142857142857144</c:v>
                </c:pt>
                <c:pt idx="36">
                  <c:v>2.5806451612903225</c:v>
                </c:pt>
                <c:pt idx="37">
                  <c:v>6.4516129032258061</c:v>
                </c:pt>
                <c:pt idx="38">
                  <c:v>0</c:v>
                </c:pt>
                <c:pt idx="39">
                  <c:v>2.3529411764705883</c:v>
                </c:pt>
                <c:pt idx="40">
                  <c:v>2.4242424242424243</c:v>
                </c:pt>
                <c:pt idx="41">
                  <c:v>3.5625</c:v>
                </c:pt>
                <c:pt idx="42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v>Spuds - Projected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[1]cnty_data!$A$49:$A$51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xVal>
          <c:yVal>
            <c:numRef>
              <c:f>[1]cnty_data!$L$49:$L$51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8694688"/>
        <c:axId val="438695080"/>
      </c:scatterChart>
      <c:valAx>
        <c:axId val="438694688"/>
        <c:scaling>
          <c:orientation val="minMax"/>
          <c:max val="2017"/>
          <c:min val="2000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1585818526403393"/>
              <c:y val="0.9397720041827495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38695080"/>
        <c:crosses val="autoZero"/>
        <c:crossBetween val="midCat"/>
        <c:minorUnit val="1"/>
      </c:valAx>
      <c:valAx>
        <c:axId val="43869508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+mn-lt"/>
                    <a:ea typeface="Times New Roman"/>
                    <a:cs typeface="Times New Roman"/>
                  </a:defRPr>
                </a:pPr>
                <a:r>
                  <a:rPr lang="en-US"/>
                  <a:t>Number of Spuds</a:t>
                </a:r>
              </a:p>
            </c:rich>
          </c:tx>
          <c:layout>
            <c:manualLayout>
              <c:xMode val="edge"/>
              <c:yMode val="edge"/>
              <c:x val="2.1032989713300993E-2"/>
              <c:y val="0.32102503533212196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38694688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3555841730832809"/>
          <c:y val="0.2421613270380841"/>
          <c:w val="0.2389031031584726"/>
          <c:h val="0.1048325144542085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+mn-lt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66698719643938"/>
          <c:y val="0.11828068784133643"/>
          <c:w val="0.81632595524590423"/>
          <c:h val="0.76559525818029839"/>
        </c:manualLayout>
      </c:layout>
      <c:scatterChart>
        <c:scatterStyle val="lineMarker"/>
        <c:varyColors val="0"/>
        <c:ser>
          <c:idx val="0"/>
          <c:order val="0"/>
          <c:tx>
            <c:strRef>
              <c:f>'\\flagg\disk43\IPAMS\IHS_enerdeq\2011updates\williston_IHS2011_CY2009\CY2011_Update\CY2011_RevisedforHistorical\hist\[Bakken_hist_activity_DATA_032813.xlsx]cnty_data'!$M$5</c:f>
              <c:strCache>
                <c:ptCount val="1"/>
                <c:pt idx="0">
                  <c:v>Oil Spuds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'\\flagg\disk43\IPAMS\IHS_enerdeq\2011updates\williston_IHS2011_CY2009\CY2011_Update\CY2011_RevisedforHistorical\hist\[Bakken_hist_activity_DATA_032813.xlsx]cnty_data'!$A$6:$A$48</c:f>
              <c:numCache>
                <c:formatCode>General</c:formatCode>
                <c:ptCount val="4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</c:numCache>
            </c:numRef>
          </c:xVal>
          <c:yVal>
            <c:numRef>
              <c:f>'\\flagg\disk43\IPAMS\IHS_enerdeq\2011updates\williston_IHS2011_CY2009\CY2011_Update\CY2011_RevisedforHistorical\hist\[Bakken_hist_activity_DATA_032813.xlsx]cnty_data'!$M$6:$M$48</c:f>
              <c:numCache>
                <c:formatCode>General</c:formatCode>
                <c:ptCount val="43"/>
                <c:pt idx="0">
                  <c:v>170.55381604696674</c:v>
                </c:pt>
                <c:pt idx="1">
                  <c:v>192.34885290148449</c:v>
                </c:pt>
                <c:pt idx="2">
                  <c:v>170.38892197736746</c:v>
                </c:pt>
                <c:pt idx="3">
                  <c:v>156.44976635514018</c:v>
                </c:pt>
                <c:pt idx="4">
                  <c:v>187.4668179239932</c:v>
                </c:pt>
                <c:pt idx="5">
                  <c:v>279.39687668282176</c:v>
                </c:pt>
                <c:pt idx="6">
                  <c:v>284.2828384499245</c:v>
                </c:pt>
                <c:pt idx="7">
                  <c:v>345.18931583880038</c:v>
                </c:pt>
                <c:pt idx="8">
                  <c:v>465.8814814814815</c:v>
                </c:pt>
                <c:pt idx="9">
                  <c:v>594.20799999999997</c:v>
                </c:pt>
                <c:pt idx="10">
                  <c:v>876.41343963553527</c:v>
                </c:pt>
                <c:pt idx="11">
                  <c:v>1228.2268249557969</c:v>
                </c:pt>
                <c:pt idx="12">
                  <c:v>660.50841032930578</c:v>
                </c:pt>
                <c:pt idx="13">
                  <c:v>599.37752161383287</c:v>
                </c:pt>
                <c:pt idx="14">
                  <c:v>827.50214408233273</c:v>
                </c:pt>
                <c:pt idx="15">
                  <c:v>570.07191109174107</c:v>
                </c:pt>
                <c:pt idx="16">
                  <c:v>185.81488203266787</c:v>
                </c:pt>
                <c:pt idx="17">
                  <c:v>233.2485380116959</c:v>
                </c:pt>
                <c:pt idx="18">
                  <c:v>272.4406779661017</c:v>
                </c:pt>
                <c:pt idx="19">
                  <c:v>211.82859078590786</c:v>
                </c:pt>
                <c:pt idx="20">
                  <c:v>281.52436559622726</c:v>
                </c:pt>
                <c:pt idx="21">
                  <c:v>206.95573212258796</c:v>
                </c:pt>
                <c:pt idx="22">
                  <c:v>176.77347937543698</c:v>
                </c:pt>
                <c:pt idx="23">
                  <c:v>154.4114832535885</c:v>
                </c:pt>
                <c:pt idx="24">
                  <c:v>137.97510980966325</c:v>
                </c:pt>
                <c:pt idx="25">
                  <c:v>138.90423162583519</c:v>
                </c:pt>
                <c:pt idx="26">
                  <c:v>183.18912237330039</c:v>
                </c:pt>
                <c:pt idx="27">
                  <c:v>231.94490987560295</c:v>
                </c:pt>
                <c:pt idx="28">
                  <c:v>165.28054535920293</c:v>
                </c:pt>
                <c:pt idx="29">
                  <c:v>98.921583850931668</c:v>
                </c:pt>
                <c:pt idx="30">
                  <c:v>189.92147806004618</c:v>
                </c:pt>
                <c:pt idx="31">
                  <c:v>230.53520041109971</c:v>
                </c:pt>
                <c:pt idx="32">
                  <c:v>129.04104284976768</c:v>
                </c:pt>
                <c:pt idx="33">
                  <c:v>236.27171717171717</c:v>
                </c:pt>
                <c:pt idx="34">
                  <c:v>369.04288452323908</c:v>
                </c:pt>
                <c:pt idx="35">
                  <c:v>531.82828282828279</c:v>
                </c:pt>
                <c:pt idx="36">
                  <c:v>755.07077435470444</c:v>
                </c:pt>
                <c:pt idx="37">
                  <c:v>775.57344367124324</c:v>
                </c:pt>
                <c:pt idx="38">
                  <c:v>929.03352540597177</c:v>
                </c:pt>
                <c:pt idx="39">
                  <c:v>631.80778032036619</c:v>
                </c:pt>
                <c:pt idx="40">
                  <c:v>1616.5186418962203</c:v>
                </c:pt>
                <c:pt idx="41">
                  <c:v>2061.0623244199355</c:v>
                </c:pt>
                <c:pt idx="42">
                  <c:v>2688.1544963816177</c:v>
                </c:pt>
              </c:numCache>
            </c:numRef>
          </c:yVal>
          <c:smooth val="0"/>
        </c:ser>
        <c:ser>
          <c:idx val="1"/>
          <c:order val="1"/>
          <c:tx>
            <c:v>Spuds - Projected  (Growing Drilling Rate)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'\\flagg\disk43\IPAMS\IHS_enerdeq\2011updates\williston_IHS2011_CY2009\CY2011_Update\CY2011_RevisedforHistorical\hist\[Bakken_hist_activity_DATA_032813.xlsx]cnty_data'!$A$49:$A$51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xVal>
          <c:yVal>
            <c:numRef>
              <c:f>'\\flagg\disk43\IPAMS\IHS_enerdeq\2011updates\williston_IHS2011_CY2009\CY2011_Update\CY2011_RevisedforHistorical\hist\[Bakken_hist_activity_DATA_032813.xlsx]cnty_data'!$M$49:$M$51</c:f>
              <c:numCache>
                <c:formatCode>General</c:formatCode>
                <c:ptCount val="3"/>
                <c:pt idx="0">
                  <c:v>3419.1544963816177</c:v>
                </c:pt>
                <c:pt idx="1">
                  <c:v>4091.3544963815712</c:v>
                </c:pt>
                <c:pt idx="2">
                  <c:v>4763.5544963815246</c:v>
                </c:pt>
              </c:numCache>
            </c:numRef>
          </c:yVal>
          <c:smooth val="0"/>
        </c:ser>
        <c:ser>
          <c:idx val="2"/>
          <c:order val="2"/>
          <c:tx>
            <c:v>Spuds - Projected (Stable Drilling Rate)</c:v>
          </c:tx>
          <c:dLbls>
            <c:dLbl>
              <c:idx val="0"/>
              <c:layout>
                <c:manualLayout>
                  <c:x val="-3.2550043069974673E-2"/>
                  <c:y val="2.3928341724810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595213395687582E-2"/>
                  <c:y val="-3.1368751932990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795474122715759E-3"/>
                  <c:y val="2.1753037931645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'\\flagg\disk43\IPAMS\IHS_enerdeq\2011updates\williston_IHS2011_CY2009\CY2011_Update\CY2011_RevisedforHistorical\hist\[Bakken_hist_activity_DATA_032813.xlsx]cnty_data'!$A$58:$A$60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xVal>
          <c:yVal>
            <c:numRef>
              <c:f>'\\flagg\disk43\IPAMS\IHS_enerdeq\2011updates\williston_IHS2011_CY2009\CY2011_Update\CY2011_RevisedforHistorical\hist\[Bakken_hist_activity_DATA_032813.xlsx]cnty_data'!$M$58:$M$60</c:f>
              <c:numCache>
                <c:formatCode>General</c:formatCode>
                <c:ptCount val="3"/>
                <c:pt idx="0">
                  <c:v>2688.1544963816177</c:v>
                </c:pt>
                <c:pt idx="1">
                  <c:v>2688.1544963816177</c:v>
                </c:pt>
                <c:pt idx="2">
                  <c:v>2688.1544963816177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1524456"/>
        <c:axId val="441524848"/>
      </c:scatterChart>
      <c:valAx>
        <c:axId val="441524456"/>
        <c:scaling>
          <c:orientation val="minMax"/>
          <c:max val="2017"/>
          <c:min val="2000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1585818526403393"/>
              <c:y val="0.9397720041827495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41524848"/>
        <c:crosses val="autoZero"/>
        <c:crossBetween val="midCat"/>
        <c:minorUnit val="1"/>
      </c:valAx>
      <c:valAx>
        <c:axId val="44152484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>
                  <a:alpha val="49000"/>
                </a:srgb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+mn-lt"/>
                    <a:ea typeface="Times New Roman"/>
                    <a:cs typeface="Times New Roman"/>
                  </a:defRPr>
                </a:pPr>
                <a:r>
                  <a:rPr lang="en-US"/>
                  <a:t>Number of Spuds</a:t>
                </a:r>
              </a:p>
            </c:rich>
          </c:tx>
          <c:layout>
            <c:manualLayout>
              <c:xMode val="edge"/>
              <c:yMode val="edge"/>
              <c:x val="0"/>
              <c:y val="0.35948663925448143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4152445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8046704466019781"/>
          <c:y val="0.20577484198193582"/>
          <c:w val="0.38192134106425091"/>
          <c:h val="0.20525847966017513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+mn-lt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4215561436983"/>
          <c:y val="0.11828068784133643"/>
          <c:w val="0.79857138629864532"/>
          <c:h val="0.76559525818029839"/>
        </c:manualLayout>
      </c:layout>
      <c:scatterChart>
        <c:scatterStyle val="lineMarker"/>
        <c:varyColors val="0"/>
        <c:ser>
          <c:idx val="0"/>
          <c:order val="0"/>
          <c:tx>
            <c:strRef>
              <c:f>[1]cnty_data!$I$5</c:f>
              <c:strCache>
                <c:ptCount val="1"/>
                <c:pt idx="0">
                  <c:v>Oil Well Count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[1]cnty_data!$A$6:$A$48</c:f>
              <c:numCache>
                <c:formatCode>General</c:formatCode>
                <c:ptCount val="4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</c:numCache>
            </c:numRef>
          </c:xVal>
          <c:yVal>
            <c:numRef>
              <c:f>[1]cnty_data!$I$6:$I$48</c:f>
              <c:numCache>
                <c:formatCode>General</c:formatCode>
                <c:ptCount val="4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</c:v>
                </c:pt>
                <c:pt idx="4">
                  <c:v>10</c:v>
                </c:pt>
                <c:pt idx="5">
                  <c:v>12</c:v>
                </c:pt>
                <c:pt idx="6">
                  <c:v>11</c:v>
                </c:pt>
                <c:pt idx="7">
                  <c:v>12</c:v>
                </c:pt>
                <c:pt idx="8">
                  <c:v>12</c:v>
                </c:pt>
                <c:pt idx="9">
                  <c:v>11</c:v>
                </c:pt>
                <c:pt idx="10">
                  <c:v>12</c:v>
                </c:pt>
                <c:pt idx="11">
                  <c:v>9</c:v>
                </c:pt>
                <c:pt idx="12">
                  <c:v>22</c:v>
                </c:pt>
                <c:pt idx="13">
                  <c:v>21</c:v>
                </c:pt>
                <c:pt idx="14">
                  <c:v>28</c:v>
                </c:pt>
                <c:pt idx="15">
                  <c:v>34</c:v>
                </c:pt>
                <c:pt idx="16">
                  <c:v>30</c:v>
                </c:pt>
                <c:pt idx="17">
                  <c:v>27</c:v>
                </c:pt>
                <c:pt idx="18">
                  <c:v>28</c:v>
                </c:pt>
                <c:pt idx="19">
                  <c:v>19</c:v>
                </c:pt>
                <c:pt idx="20">
                  <c:v>17</c:v>
                </c:pt>
                <c:pt idx="21">
                  <c:v>18</c:v>
                </c:pt>
                <c:pt idx="22">
                  <c:v>20</c:v>
                </c:pt>
                <c:pt idx="23">
                  <c:v>19</c:v>
                </c:pt>
                <c:pt idx="24">
                  <c:v>20</c:v>
                </c:pt>
                <c:pt idx="25">
                  <c:v>16</c:v>
                </c:pt>
                <c:pt idx="26">
                  <c:v>16</c:v>
                </c:pt>
                <c:pt idx="27">
                  <c:v>14</c:v>
                </c:pt>
                <c:pt idx="28">
                  <c:v>12</c:v>
                </c:pt>
                <c:pt idx="29">
                  <c:v>11</c:v>
                </c:pt>
                <c:pt idx="30">
                  <c:v>13</c:v>
                </c:pt>
                <c:pt idx="31">
                  <c:v>12</c:v>
                </c:pt>
                <c:pt idx="32">
                  <c:v>12</c:v>
                </c:pt>
                <c:pt idx="33">
                  <c:v>9</c:v>
                </c:pt>
                <c:pt idx="34">
                  <c:v>10</c:v>
                </c:pt>
                <c:pt idx="35">
                  <c:v>10</c:v>
                </c:pt>
                <c:pt idx="36">
                  <c:v>8</c:v>
                </c:pt>
                <c:pt idx="37">
                  <c:v>11</c:v>
                </c:pt>
                <c:pt idx="38">
                  <c:v>11</c:v>
                </c:pt>
                <c:pt idx="39">
                  <c:v>13</c:v>
                </c:pt>
                <c:pt idx="40">
                  <c:v>14</c:v>
                </c:pt>
                <c:pt idx="41">
                  <c:v>13</c:v>
                </c:pt>
                <c:pt idx="42">
                  <c:v>13</c:v>
                </c:pt>
              </c:numCache>
            </c:numRef>
          </c:yVal>
          <c:smooth val="0"/>
        </c:ser>
        <c:ser>
          <c:idx val="1"/>
          <c:order val="1"/>
          <c:tx>
            <c:v>Oil Wells - Projected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[1]cnty_data!$A$49:$A$51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xVal>
          <c:yVal>
            <c:numRef>
              <c:f>[1]cnty_data!$I$49:$I$51</c:f>
              <c:numCache>
                <c:formatCode>General</c:formatCode>
                <c:ptCount val="3"/>
                <c:pt idx="0">
                  <c:v>13</c:v>
                </c:pt>
                <c:pt idx="1">
                  <c:v>13</c:v>
                </c:pt>
                <c:pt idx="2">
                  <c:v>13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8695864"/>
        <c:axId val="438696256"/>
      </c:scatterChart>
      <c:valAx>
        <c:axId val="438695864"/>
        <c:scaling>
          <c:orientation val="minMax"/>
          <c:max val="2017"/>
          <c:min val="2000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4483985765124556"/>
              <c:y val="0.9332460732984293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38696256"/>
        <c:crosses val="autoZero"/>
        <c:crossBetween val="midCat"/>
        <c:minorUnit val="1"/>
      </c:valAx>
      <c:valAx>
        <c:axId val="43869625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+mn-lt"/>
                    <a:ea typeface="Times New Roman"/>
                    <a:cs typeface="Times New Roman"/>
                  </a:defRPr>
                </a:pPr>
                <a:r>
                  <a:rPr lang="en-US"/>
                  <a:t>Number</a:t>
                </a:r>
                <a:r>
                  <a:rPr lang="en-US" baseline="0"/>
                  <a:t> of Active Wells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4.3226200897374632E-2"/>
              <c:y val="0.27444706911636046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38695864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7663762016080234"/>
          <c:y val="0.26695866141732283"/>
          <c:w val="0.2389031031584726"/>
          <c:h val="0.1048325144542085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+mn-lt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4215561436983"/>
          <c:y val="0.11828068784133643"/>
          <c:w val="0.79857138629864532"/>
          <c:h val="0.76559525818029839"/>
        </c:manualLayout>
      </c:layout>
      <c:scatterChart>
        <c:scatterStyle val="lineMarker"/>
        <c:varyColors val="0"/>
        <c:ser>
          <c:idx val="0"/>
          <c:order val="0"/>
          <c:tx>
            <c:strRef>
              <c:f>[1]cnty_data!$H$5</c:f>
              <c:strCache>
                <c:ptCount val="1"/>
                <c:pt idx="0">
                  <c:v>Gas Well Count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[1]cnty_data!$A$6:$A$48</c:f>
              <c:numCache>
                <c:formatCode>General</c:formatCode>
                <c:ptCount val="4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</c:numCache>
            </c:numRef>
          </c:xVal>
          <c:yVal>
            <c:numRef>
              <c:f>[1]cnty_data!$H$6:$H$48</c:f>
              <c:numCache>
                <c:formatCode>General</c:formatCode>
                <c:ptCount val="4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9</c:v>
                </c:pt>
                <c:pt idx="4">
                  <c:v>9</c:v>
                </c:pt>
                <c:pt idx="5">
                  <c:v>11</c:v>
                </c:pt>
                <c:pt idx="6">
                  <c:v>12</c:v>
                </c:pt>
                <c:pt idx="7">
                  <c:v>11</c:v>
                </c:pt>
                <c:pt idx="8">
                  <c:v>11</c:v>
                </c:pt>
                <c:pt idx="9">
                  <c:v>11</c:v>
                </c:pt>
                <c:pt idx="10">
                  <c:v>11</c:v>
                </c:pt>
                <c:pt idx="11">
                  <c:v>18</c:v>
                </c:pt>
                <c:pt idx="12">
                  <c:v>19</c:v>
                </c:pt>
                <c:pt idx="13">
                  <c:v>18</c:v>
                </c:pt>
                <c:pt idx="14">
                  <c:v>18</c:v>
                </c:pt>
                <c:pt idx="15">
                  <c:v>17</c:v>
                </c:pt>
                <c:pt idx="16">
                  <c:v>17</c:v>
                </c:pt>
                <c:pt idx="17">
                  <c:v>16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8</c:v>
                </c:pt>
                <c:pt idx="24">
                  <c:v>8</c:v>
                </c:pt>
                <c:pt idx="25">
                  <c:v>8</c:v>
                </c:pt>
                <c:pt idx="26">
                  <c:v>8</c:v>
                </c:pt>
                <c:pt idx="27">
                  <c:v>7</c:v>
                </c:pt>
                <c:pt idx="28">
                  <c:v>6</c:v>
                </c:pt>
                <c:pt idx="29">
                  <c:v>8</c:v>
                </c:pt>
                <c:pt idx="30">
                  <c:v>6</c:v>
                </c:pt>
                <c:pt idx="31">
                  <c:v>6</c:v>
                </c:pt>
                <c:pt idx="32">
                  <c:v>5</c:v>
                </c:pt>
                <c:pt idx="33">
                  <c:v>5</c:v>
                </c:pt>
                <c:pt idx="34">
                  <c:v>4</c:v>
                </c:pt>
                <c:pt idx="35">
                  <c:v>4</c:v>
                </c:pt>
                <c:pt idx="36">
                  <c:v>20</c:v>
                </c:pt>
                <c:pt idx="37">
                  <c:v>20</c:v>
                </c:pt>
                <c:pt idx="38">
                  <c:v>20</c:v>
                </c:pt>
                <c:pt idx="39">
                  <c:v>20</c:v>
                </c:pt>
                <c:pt idx="40">
                  <c:v>20</c:v>
                </c:pt>
                <c:pt idx="41">
                  <c:v>20</c:v>
                </c:pt>
                <c:pt idx="42">
                  <c:v>19</c:v>
                </c:pt>
              </c:numCache>
            </c:numRef>
          </c:yVal>
          <c:smooth val="0"/>
        </c:ser>
        <c:ser>
          <c:idx val="1"/>
          <c:order val="1"/>
          <c:tx>
            <c:v>Gas Wells - Projected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[1]cnty_data!$A$49:$A$51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xVal>
          <c:yVal>
            <c:numRef>
              <c:f>[1]cnty_data!$H$49:$H$51</c:f>
              <c:numCache>
                <c:formatCode>General</c:formatCode>
                <c:ptCount val="3"/>
                <c:pt idx="0">
                  <c:v>19</c:v>
                </c:pt>
                <c:pt idx="1">
                  <c:v>19</c:v>
                </c:pt>
                <c:pt idx="2">
                  <c:v>19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7614432"/>
        <c:axId val="437614824"/>
      </c:scatterChart>
      <c:valAx>
        <c:axId val="437614432"/>
        <c:scaling>
          <c:orientation val="minMax"/>
          <c:max val="2017"/>
          <c:min val="2000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4483985765124556"/>
              <c:y val="0.9332460732984293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37614824"/>
        <c:crosses val="autoZero"/>
        <c:crossBetween val="midCat"/>
        <c:minorUnit val="1"/>
      </c:valAx>
      <c:valAx>
        <c:axId val="43761482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+mn-lt"/>
                    <a:ea typeface="Times New Roman"/>
                    <a:cs typeface="Times New Roman"/>
                  </a:defRPr>
                </a:pPr>
                <a:r>
                  <a:rPr lang="en-US" sz="1600">
                    <a:latin typeface="+mn-lt"/>
                  </a:rPr>
                  <a:t>Number of Active</a:t>
                </a:r>
                <a:r>
                  <a:rPr lang="en-US" sz="1600" baseline="0">
                    <a:latin typeface="+mn-lt"/>
                  </a:rPr>
                  <a:t> Wells</a:t>
                </a:r>
                <a:endParaRPr lang="en-US" sz="1600"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4.3226200897374632E-2"/>
              <c:y val="0.28137584028563634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37614432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2285171463235112"/>
          <c:y val="0.47752486309207109"/>
          <c:w val="0.25221902986891676"/>
          <c:h val="0.124840990544507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+mn-lt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361476732777193"/>
          <c:y val="0.11828068784133643"/>
          <c:w val="0.77637817511457174"/>
          <c:h val="0.75193408201024048"/>
        </c:manualLayout>
      </c:layout>
      <c:scatterChart>
        <c:scatterStyle val="lineMarker"/>
        <c:varyColors val="0"/>
        <c:ser>
          <c:idx val="0"/>
          <c:order val="0"/>
          <c:tx>
            <c:strRef>
              <c:f>[1]cnty_data!$F$5</c:f>
              <c:strCache>
                <c:ptCount val="1"/>
                <c:pt idx="0">
                  <c:v>Crude Oil 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[1]cnty_data!$A$6:$A$48</c:f>
              <c:numCache>
                <c:formatCode>General</c:formatCode>
                <c:ptCount val="4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</c:numCache>
            </c:numRef>
          </c:xVal>
          <c:yVal>
            <c:numRef>
              <c:f>[1]cnty_data!$F$6:$F$48</c:f>
              <c:numCache>
                <c:formatCode>General</c:formatCode>
                <c:ptCount val="4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252683</c:v>
                </c:pt>
                <c:pt idx="4">
                  <c:v>268156</c:v>
                </c:pt>
                <c:pt idx="5">
                  <c:v>248430</c:v>
                </c:pt>
                <c:pt idx="6">
                  <c:v>100837</c:v>
                </c:pt>
                <c:pt idx="7">
                  <c:v>80178</c:v>
                </c:pt>
                <c:pt idx="8">
                  <c:v>68596</c:v>
                </c:pt>
                <c:pt idx="9">
                  <c:v>63017</c:v>
                </c:pt>
                <c:pt idx="10">
                  <c:v>76154</c:v>
                </c:pt>
                <c:pt idx="11">
                  <c:v>68454</c:v>
                </c:pt>
                <c:pt idx="12">
                  <c:v>65603</c:v>
                </c:pt>
                <c:pt idx="13">
                  <c:v>58474</c:v>
                </c:pt>
                <c:pt idx="14">
                  <c:v>100905</c:v>
                </c:pt>
                <c:pt idx="15">
                  <c:v>199274</c:v>
                </c:pt>
                <c:pt idx="16">
                  <c:v>181543</c:v>
                </c:pt>
                <c:pt idx="17">
                  <c:v>138568</c:v>
                </c:pt>
                <c:pt idx="18">
                  <c:v>92696</c:v>
                </c:pt>
                <c:pt idx="19">
                  <c:v>96112</c:v>
                </c:pt>
                <c:pt idx="20">
                  <c:v>59844</c:v>
                </c:pt>
                <c:pt idx="21">
                  <c:v>53574</c:v>
                </c:pt>
                <c:pt idx="22">
                  <c:v>48009</c:v>
                </c:pt>
                <c:pt idx="23">
                  <c:v>42103</c:v>
                </c:pt>
                <c:pt idx="24">
                  <c:v>38437</c:v>
                </c:pt>
                <c:pt idx="25">
                  <c:v>38748</c:v>
                </c:pt>
                <c:pt idx="26">
                  <c:v>33055</c:v>
                </c:pt>
                <c:pt idx="27">
                  <c:v>36606</c:v>
                </c:pt>
                <c:pt idx="28">
                  <c:v>28147</c:v>
                </c:pt>
                <c:pt idx="29">
                  <c:v>25629</c:v>
                </c:pt>
                <c:pt idx="30">
                  <c:v>30383</c:v>
                </c:pt>
                <c:pt idx="31">
                  <c:v>27979</c:v>
                </c:pt>
                <c:pt idx="32">
                  <c:v>24122</c:v>
                </c:pt>
                <c:pt idx="33">
                  <c:v>25110</c:v>
                </c:pt>
                <c:pt idx="34">
                  <c:v>18218</c:v>
                </c:pt>
                <c:pt idx="35">
                  <c:v>18159</c:v>
                </c:pt>
                <c:pt idx="36">
                  <c:v>17224</c:v>
                </c:pt>
                <c:pt idx="37">
                  <c:v>29467</c:v>
                </c:pt>
                <c:pt idx="38">
                  <c:v>86848</c:v>
                </c:pt>
                <c:pt idx="39">
                  <c:v>62941</c:v>
                </c:pt>
                <c:pt idx="40">
                  <c:v>48418</c:v>
                </c:pt>
                <c:pt idx="41">
                  <c:v>40595</c:v>
                </c:pt>
                <c:pt idx="42">
                  <c:v>40751</c:v>
                </c:pt>
              </c:numCache>
            </c:numRef>
          </c:yVal>
          <c:smooth val="0"/>
        </c:ser>
        <c:ser>
          <c:idx val="1"/>
          <c:order val="1"/>
          <c:tx>
            <c:v>Crude Oil - Projected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4.2906874955875703E-2"/>
                  <c:y val="-4.082634137945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69886853067894E-2"/>
                  <c:y val="2.3928341724810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356831885901032E-2"/>
                  <c:y val="-4.1940105847424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[1]cnty_data!$A$49:$A$51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xVal>
          <c:yVal>
            <c:numRef>
              <c:f>[1]cnty_data!$F$49:$F$51</c:f>
              <c:numCache>
                <c:formatCode>General</c:formatCode>
                <c:ptCount val="3"/>
                <c:pt idx="0">
                  <c:v>40751</c:v>
                </c:pt>
                <c:pt idx="1">
                  <c:v>40751</c:v>
                </c:pt>
                <c:pt idx="2">
                  <c:v>40751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7615216"/>
        <c:axId val="437619528"/>
      </c:scatterChart>
      <c:valAx>
        <c:axId val="437615216"/>
        <c:scaling>
          <c:orientation val="minMax"/>
          <c:max val="2017"/>
          <c:min val="2000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0698090079040448"/>
              <c:y val="0.9397720041827495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37619528"/>
        <c:crosses val="autoZero"/>
        <c:crossBetween val="midCat"/>
        <c:minorUnit val="1"/>
      </c:valAx>
      <c:valAx>
        <c:axId val="43761952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>
                  <a:alpha val="37000"/>
                </a:srgb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+mn-lt"/>
                    <a:ea typeface="Times New Roman"/>
                    <a:cs typeface="Times New Roman"/>
                  </a:defRPr>
                </a:pPr>
                <a:r>
                  <a:rPr lang="en-US"/>
                  <a:t>Oil Production [BBL]</a:t>
                </a:r>
              </a:p>
            </c:rich>
          </c:tx>
          <c:layout>
            <c:manualLayout>
              <c:xMode val="edge"/>
              <c:yMode val="edge"/>
              <c:x val="1.9553442301029417E-2"/>
              <c:y val="0.29998666150337766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3761521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4356537840415318"/>
          <c:y val="0.22693420048593199"/>
          <c:w val="0.2389031031584726"/>
          <c:h val="0.1048325144542085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+mn-lt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693069403821612"/>
          <c:y val="0.11828068784133643"/>
          <c:w val="0.76306224840412751"/>
          <c:h val="0.76559525818029839"/>
        </c:manualLayout>
      </c:layout>
      <c:scatterChart>
        <c:scatterStyle val="lineMarker"/>
        <c:varyColors val="0"/>
        <c:ser>
          <c:idx val="0"/>
          <c:order val="0"/>
          <c:tx>
            <c:strRef>
              <c:f>[1]cnty_data!$E$5</c:f>
              <c:strCache>
                <c:ptCount val="1"/>
                <c:pt idx="0">
                  <c:v>Gas Well Condensate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[1]cnty_data!$A$6:$A$48</c:f>
              <c:numCache>
                <c:formatCode>General</c:formatCode>
                <c:ptCount val="4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</c:numCache>
            </c:numRef>
          </c:xVal>
          <c:yVal>
            <c:numRef>
              <c:f>[1]cnty_data!$E$6:$E$48</c:f>
              <c:numCache>
                <c:formatCode>General</c:formatCode>
                <c:ptCount val="4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564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73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v>Gas Well Condensate - Projected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[1]cnty_data!$A$49:$A$51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xVal>
          <c:yVal>
            <c:numRef>
              <c:f>[1]cnty_data!$E$49:$E$51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7618352"/>
        <c:axId val="437612080"/>
      </c:scatterChart>
      <c:valAx>
        <c:axId val="437618352"/>
        <c:scaling>
          <c:orientation val="minMax"/>
          <c:max val="2017"/>
          <c:min val="2000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9514452149223193"/>
              <c:y val="0.9397720041827495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37612080"/>
        <c:crosses val="autoZero"/>
        <c:crossBetween val="midCat"/>
        <c:minorUnit val="1"/>
      </c:valAx>
      <c:valAx>
        <c:axId val="43761208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+mn-lt"/>
                    <a:ea typeface="Times New Roman"/>
                    <a:cs typeface="Times New Roman"/>
                  </a:defRPr>
                </a:pPr>
                <a:r>
                  <a:rPr lang="en-US"/>
                  <a:t>Oil Production [BBL]</a:t>
                </a:r>
              </a:p>
            </c:rich>
          </c:tx>
          <c:layout>
            <c:manualLayout>
              <c:xMode val="edge"/>
              <c:yMode val="edge"/>
              <c:x val="5.8021675020090382E-2"/>
              <c:y val="0.27796068178933236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37618352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1153753402085296"/>
          <c:y val="0.35745242807580674"/>
          <c:w val="0.30992137894750821"/>
          <c:h val="0.1048325144542085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+mn-lt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136933627503084"/>
          <c:y val="0.11828068784133643"/>
          <c:w val="0.75862360616731284"/>
          <c:h val="0.76559525818029839"/>
        </c:manualLayout>
      </c:layout>
      <c:scatterChart>
        <c:scatterStyle val="lineMarker"/>
        <c:varyColors val="0"/>
        <c:ser>
          <c:idx val="0"/>
          <c:order val="0"/>
          <c:tx>
            <c:strRef>
              <c:f>[1]cnty_data!$C$5</c:f>
              <c:strCache>
                <c:ptCount val="1"/>
                <c:pt idx="0">
                  <c:v>Casinghead Gas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[1]cnty_data!$A$6:$A$48</c:f>
              <c:numCache>
                <c:formatCode>General</c:formatCode>
                <c:ptCount val="4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</c:numCache>
            </c:numRef>
          </c:xVal>
          <c:yVal>
            <c:numRef>
              <c:f>[1]cnty_data!$C$6:$C$48</c:f>
              <c:numCache>
                <c:formatCode>General</c:formatCode>
                <c:ptCount val="4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10368</c:v>
                </c:pt>
                <c:pt idx="4">
                  <c:v>5575</c:v>
                </c:pt>
                <c:pt idx="5">
                  <c:v>4989</c:v>
                </c:pt>
                <c:pt idx="6">
                  <c:v>1437</c:v>
                </c:pt>
                <c:pt idx="7">
                  <c:v>2444</c:v>
                </c:pt>
                <c:pt idx="8">
                  <c:v>671</c:v>
                </c:pt>
                <c:pt idx="9">
                  <c:v>47</c:v>
                </c:pt>
                <c:pt idx="10">
                  <c:v>23895</c:v>
                </c:pt>
                <c:pt idx="11">
                  <c:v>53190</c:v>
                </c:pt>
                <c:pt idx="12">
                  <c:v>48945</c:v>
                </c:pt>
                <c:pt idx="13">
                  <c:v>35852</c:v>
                </c:pt>
                <c:pt idx="14">
                  <c:v>32371</c:v>
                </c:pt>
                <c:pt idx="15">
                  <c:v>47402</c:v>
                </c:pt>
                <c:pt idx="16">
                  <c:v>50911</c:v>
                </c:pt>
                <c:pt idx="17">
                  <c:v>25755</c:v>
                </c:pt>
                <c:pt idx="18">
                  <c:v>5552</c:v>
                </c:pt>
                <c:pt idx="19">
                  <c:v>4376</c:v>
                </c:pt>
                <c:pt idx="20">
                  <c:v>3303</c:v>
                </c:pt>
                <c:pt idx="21">
                  <c:v>3261</c:v>
                </c:pt>
                <c:pt idx="22">
                  <c:v>4967</c:v>
                </c:pt>
                <c:pt idx="23">
                  <c:v>3242</c:v>
                </c:pt>
                <c:pt idx="24">
                  <c:v>2589</c:v>
                </c:pt>
                <c:pt idx="25">
                  <c:v>2300</c:v>
                </c:pt>
                <c:pt idx="26">
                  <c:v>2344</c:v>
                </c:pt>
                <c:pt idx="27">
                  <c:v>2051</c:v>
                </c:pt>
                <c:pt idx="28">
                  <c:v>1674</c:v>
                </c:pt>
                <c:pt idx="29">
                  <c:v>1258</c:v>
                </c:pt>
                <c:pt idx="30">
                  <c:v>1283</c:v>
                </c:pt>
                <c:pt idx="31">
                  <c:v>1263</c:v>
                </c:pt>
                <c:pt idx="32">
                  <c:v>1316</c:v>
                </c:pt>
                <c:pt idx="33">
                  <c:v>1402</c:v>
                </c:pt>
                <c:pt idx="34">
                  <c:v>1638</c:v>
                </c:pt>
                <c:pt idx="35">
                  <c:v>2190</c:v>
                </c:pt>
                <c:pt idx="36">
                  <c:v>2190</c:v>
                </c:pt>
                <c:pt idx="37">
                  <c:v>2190</c:v>
                </c:pt>
                <c:pt idx="38">
                  <c:v>2196</c:v>
                </c:pt>
                <c:pt idx="39">
                  <c:v>2190</c:v>
                </c:pt>
                <c:pt idx="40">
                  <c:v>1704</c:v>
                </c:pt>
                <c:pt idx="41">
                  <c:v>1969</c:v>
                </c:pt>
                <c:pt idx="42">
                  <c:v>1955</c:v>
                </c:pt>
              </c:numCache>
            </c:numRef>
          </c:yVal>
          <c:smooth val="0"/>
        </c:ser>
        <c:ser>
          <c:idx val="1"/>
          <c:order val="1"/>
          <c:tx>
            <c:v>Casinghead Gas - Projected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2550043069974673E-2"/>
                  <c:y val="-3.4121876190038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795474122715868E-2"/>
                  <c:y val="-3.262955689746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9590948245432603E-3"/>
                  <c:y val="-3.262955689746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[1]cnty_data!$A$49:$A$51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xVal>
          <c:yVal>
            <c:numRef>
              <c:f>[1]cnty_data!$C$49:$C$51</c:f>
              <c:numCache>
                <c:formatCode>General</c:formatCode>
                <c:ptCount val="3"/>
                <c:pt idx="0">
                  <c:v>1955</c:v>
                </c:pt>
                <c:pt idx="1">
                  <c:v>1955</c:v>
                </c:pt>
                <c:pt idx="2">
                  <c:v>1955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7616000"/>
        <c:axId val="437617176"/>
      </c:scatterChart>
      <c:valAx>
        <c:axId val="437616000"/>
        <c:scaling>
          <c:orientation val="minMax"/>
          <c:max val="2017"/>
          <c:min val="2000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3509230162356447"/>
              <c:y val="0.9441226117690786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37617176"/>
        <c:crosses val="autoZero"/>
        <c:crossBetween val="midCat"/>
        <c:minorUnit val="1"/>
      </c:valAx>
      <c:valAx>
        <c:axId val="43761717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+mn-lt"/>
                    <a:ea typeface="Times New Roman"/>
                    <a:cs typeface="Times New Roman"/>
                  </a:defRPr>
                </a:pPr>
                <a:r>
                  <a:rPr lang="en-US"/>
                  <a:t>Gas</a:t>
                </a:r>
                <a:r>
                  <a:rPr lang="en-US" baseline="0"/>
                  <a:t> Production [MCF]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4.4705748309646215E-2"/>
              <c:y val="0.29733822897901752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37616000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2285171463235112"/>
          <c:y val="0.34212938080615207"/>
          <c:w val="0.2389031031584726"/>
          <c:h val="0.1048325144542085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+mn-lt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397159921367296"/>
          <c:y val="0.11828068784133643"/>
          <c:w val="0.76602134322867066"/>
          <c:h val="0.76559525818029839"/>
        </c:manualLayout>
      </c:layout>
      <c:scatterChart>
        <c:scatterStyle val="lineMarker"/>
        <c:varyColors val="0"/>
        <c:ser>
          <c:idx val="0"/>
          <c:order val="0"/>
          <c:tx>
            <c:strRef>
              <c:f>[1]cnty_data!$B$5</c:f>
              <c:strCache>
                <c:ptCount val="1"/>
                <c:pt idx="0">
                  <c:v>Natural Gas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[1]cnty_data!$A$6:$A$48</c:f>
              <c:numCache>
                <c:formatCode>General</c:formatCode>
                <c:ptCount val="4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</c:numCache>
            </c:numRef>
          </c:xVal>
          <c:yVal>
            <c:numRef>
              <c:f>[1]cnty_data!$B$6:$B$48</c:f>
              <c:numCache>
                <c:formatCode>General</c:formatCode>
                <c:ptCount val="4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1509415</c:v>
                </c:pt>
                <c:pt idx="4">
                  <c:v>1477248</c:v>
                </c:pt>
                <c:pt idx="5">
                  <c:v>1088910</c:v>
                </c:pt>
                <c:pt idx="6">
                  <c:v>1733796</c:v>
                </c:pt>
                <c:pt idx="7">
                  <c:v>2068786</c:v>
                </c:pt>
                <c:pt idx="8">
                  <c:v>891959</c:v>
                </c:pt>
                <c:pt idx="9">
                  <c:v>487552</c:v>
                </c:pt>
                <c:pt idx="10">
                  <c:v>915391</c:v>
                </c:pt>
                <c:pt idx="11">
                  <c:v>696077</c:v>
                </c:pt>
                <c:pt idx="12">
                  <c:v>640122</c:v>
                </c:pt>
                <c:pt idx="13">
                  <c:v>167492</c:v>
                </c:pt>
                <c:pt idx="14">
                  <c:v>142779</c:v>
                </c:pt>
                <c:pt idx="15">
                  <c:v>105401</c:v>
                </c:pt>
                <c:pt idx="16">
                  <c:v>126486</c:v>
                </c:pt>
                <c:pt idx="17">
                  <c:v>100805</c:v>
                </c:pt>
                <c:pt idx="18">
                  <c:v>107174</c:v>
                </c:pt>
                <c:pt idx="19">
                  <c:v>69559</c:v>
                </c:pt>
                <c:pt idx="20">
                  <c:v>70146</c:v>
                </c:pt>
                <c:pt idx="21">
                  <c:v>72973</c:v>
                </c:pt>
                <c:pt idx="22">
                  <c:v>79108</c:v>
                </c:pt>
                <c:pt idx="23">
                  <c:v>62483</c:v>
                </c:pt>
                <c:pt idx="24">
                  <c:v>74862</c:v>
                </c:pt>
                <c:pt idx="25">
                  <c:v>69168</c:v>
                </c:pt>
                <c:pt idx="26">
                  <c:v>65441</c:v>
                </c:pt>
                <c:pt idx="27">
                  <c:v>157884</c:v>
                </c:pt>
                <c:pt idx="28">
                  <c:v>263646</c:v>
                </c:pt>
                <c:pt idx="29">
                  <c:v>287770</c:v>
                </c:pt>
                <c:pt idx="30">
                  <c:v>242998</c:v>
                </c:pt>
                <c:pt idx="31">
                  <c:v>263115</c:v>
                </c:pt>
                <c:pt idx="32">
                  <c:v>216172</c:v>
                </c:pt>
                <c:pt idx="33">
                  <c:v>182632</c:v>
                </c:pt>
                <c:pt idx="34">
                  <c:v>143636</c:v>
                </c:pt>
                <c:pt idx="35">
                  <c:v>96477</c:v>
                </c:pt>
                <c:pt idx="36">
                  <c:v>90930</c:v>
                </c:pt>
                <c:pt idx="37">
                  <c:v>176048</c:v>
                </c:pt>
                <c:pt idx="38">
                  <c:v>151678</c:v>
                </c:pt>
                <c:pt idx="39">
                  <c:v>121677</c:v>
                </c:pt>
                <c:pt idx="40">
                  <c:v>109298</c:v>
                </c:pt>
                <c:pt idx="41">
                  <c:v>109744</c:v>
                </c:pt>
                <c:pt idx="42">
                  <c:v>68410</c:v>
                </c:pt>
              </c:numCache>
            </c:numRef>
          </c:yVal>
          <c:smooth val="0"/>
        </c:ser>
        <c:ser>
          <c:idx val="1"/>
          <c:order val="1"/>
          <c:tx>
            <c:v>Natural Gas - Projected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4.5865969780418854E-2"/>
                  <c:y val="-3.5614066833935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5509137894517824E-2"/>
                  <c:y val="-3.6044844042445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9234116359530488E-2"/>
                  <c:y val="-3.5487804548683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[1]cnty_data!$A$49:$A$51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xVal>
          <c:yVal>
            <c:numRef>
              <c:f>[1]cnty_data!$B$49:$B$51</c:f>
              <c:numCache>
                <c:formatCode>General</c:formatCode>
                <c:ptCount val="3"/>
                <c:pt idx="0">
                  <c:v>68410</c:v>
                </c:pt>
                <c:pt idx="1">
                  <c:v>68410</c:v>
                </c:pt>
                <c:pt idx="2">
                  <c:v>68410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7612864"/>
        <c:axId val="437615608"/>
      </c:scatterChart>
      <c:valAx>
        <c:axId val="437612864"/>
        <c:scaling>
          <c:orientation val="minMax"/>
          <c:max val="2017"/>
          <c:min val="2000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7443085772042992"/>
              <c:y val="0.9419473079759140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37615608"/>
        <c:crosses val="autoZero"/>
        <c:crossBetween val="midCat"/>
        <c:minorUnit val="1"/>
      </c:valAx>
      <c:valAx>
        <c:axId val="43761560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+mn-lt"/>
                    <a:ea typeface="Times New Roman"/>
                    <a:cs typeface="Times New Roman"/>
                  </a:defRPr>
                </a:pPr>
                <a:r>
                  <a:rPr lang="en-US"/>
                  <a:t>Gas Production [MCF]</a:t>
                </a:r>
              </a:p>
            </c:rich>
          </c:tx>
          <c:layout>
            <c:manualLayout>
              <c:xMode val="edge"/>
              <c:yMode val="edge"/>
              <c:x val="1.6594347476486263E-2"/>
              <c:y val="0.26260732294246492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37612864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3172899910598057"/>
          <c:y val="0.29385555054407564"/>
          <c:w val="0.2389031031584726"/>
          <c:h val="0.1048325144542085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+mn-lt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[chart1_transport.xlsx]pivot!PivotTable1</c:name>
    <c:fmtId val="-1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  <c:marker>
          <c:symbol val="none"/>
        </c:marker>
      </c:pivotFmt>
      <c:pivotFmt>
        <c:idx val="10"/>
        <c:spPr>
          <a:solidFill>
            <a:schemeClr val="tx2">
              <a:lumMod val="20000"/>
              <a:lumOff val="80000"/>
            </a:schemeClr>
          </a:solidFill>
        </c:spPr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spPr>
          <a:solidFill>
            <a:schemeClr val="tx2">
              <a:lumMod val="20000"/>
              <a:lumOff val="80000"/>
            </a:schemeClr>
          </a:solidFill>
        </c:spPr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spPr>
          <a:solidFill>
            <a:schemeClr val="tx2">
              <a:lumMod val="20000"/>
              <a:lumOff val="80000"/>
            </a:schemeClr>
          </a:solidFill>
        </c:spPr>
        <c:marker>
          <c:symbol val="none"/>
        </c:marker>
      </c:pivotFmt>
      <c:pivotFmt>
        <c:idx val="17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0508859144217088"/>
          <c:y val="8.5033182807857322E-2"/>
          <c:w val="0.87879034060689298"/>
          <c:h val="0.771589431593546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pivot!$B$3:$B$5</c:f>
              <c:strCache>
                <c:ptCount val="1"/>
                <c:pt idx="0">
                  <c:v>Pipeline - Final</c:v>
                </c:pt>
              </c:strCache>
            </c:strRef>
          </c:tx>
          <c:invertIfNegative val="0"/>
          <c:cat>
            <c:strRef>
              <c:f>pivot!$A$6:$A$15</c:f>
              <c:strCache>
                <c:ptCount val="10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  <c:pt idx="9">
                  <c:v> 2016</c:v>
                </c:pt>
              </c:strCache>
            </c:strRef>
          </c:cat>
          <c:val>
            <c:numRef>
              <c:f>pivot!$B$6:$B$15</c:f>
              <c:numCache>
                <c:formatCode>General</c:formatCode>
                <c:ptCount val="10"/>
                <c:pt idx="0">
                  <c:v>230</c:v>
                </c:pt>
                <c:pt idx="1">
                  <c:v>272</c:v>
                </c:pt>
                <c:pt idx="2">
                  <c:v>286</c:v>
                </c:pt>
                <c:pt idx="3">
                  <c:v>337.5</c:v>
                </c:pt>
                <c:pt idx="4">
                  <c:v>413</c:v>
                </c:pt>
                <c:pt idx="5">
                  <c:v>463</c:v>
                </c:pt>
                <c:pt idx="6">
                  <c:v>633</c:v>
                </c:pt>
                <c:pt idx="7">
                  <c:v>633</c:v>
                </c:pt>
                <c:pt idx="8">
                  <c:v>633</c:v>
                </c:pt>
                <c:pt idx="9">
                  <c:v>633</c:v>
                </c:pt>
              </c:numCache>
            </c:numRef>
          </c:val>
        </c:ser>
        <c:ser>
          <c:idx val="1"/>
          <c:order val="1"/>
          <c:tx>
            <c:strRef>
              <c:f>pivot!$C$3:$C$5</c:f>
              <c:strCache>
                <c:ptCount val="1"/>
                <c:pt idx="0">
                  <c:v>Pipeline - Projects under Review/Proposed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pivot!$A$6:$A$15</c:f>
              <c:strCache>
                <c:ptCount val="10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  <c:pt idx="9">
                  <c:v> 2016</c:v>
                </c:pt>
              </c:strCache>
            </c:strRef>
          </c:cat>
          <c:val>
            <c:numRef>
              <c:f>pivot!$C$6:$C$15</c:f>
              <c:numCache>
                <c:formatCode>General</c:formatCode>
                <c:ptCount val="10"/>
                <c:pt idx="7">
                  <c:v>260</c:v>
                </c:pt>
                <c:pt idx="8">
                  <c:v>360</c:v>
                </c:pt>
                <c:pt idx="9">
                  <c:v>585</c:v>
                </c:pt>
              </c:numCache>
            </c:numRef>
          </c:val>
        </c:ser>
        <c:ser>
          <c:idx val="2"/>
          <c:order val="2"/>
          <c:tx>
            <c:strRef>
              <c:f>pivot!$E$3:$E$5</c:f>
              <c:strCache>
                <c:ptCount val="1"/>
                <c:pt idx="0">
                  <c:v>Rail - Final</c:v>
                </c:pt>
              </c:strCache>
            </c:strRef>
          </c:tx>
          <c:invertIfNegative val="0"/>
          <c:cat>
            <c:strRef>
              <c:f>pivot!$A$6:$A$15</c:f>
              <c:strCache>
                <c:ptCount val="10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  <c:pt idx="9">
                  <c:v> 2016</c:v>
                </c:pt>
              </c:strCache>
            </c:strRef>
          </c:cat>
          <c:val>
            <c:numRef>
              <c:f>pivot!$E$6:$E$15</c:f>
              <c:numCache>
                <c:formatCode>General</c:formatCode>
                <c:ptCount val="10"/>
                <c:pt idx="1">
                  <c:v>30</c:v>
                </c:pt>
                <c:pt idx="2">
                  <c:v>95</c:v>
                </c:pt>
                <c:pt idx="3">
                  <c:v>115</c:v>
                </c:pt>
                <c:pt idx="4">
                  <c:v>265</c:v>
                </c:pt>
                <c:pt idx="5">
                  <c:v>660</c:v>
                </c:pt>
                <c:pt idx="6">
                  <c:v>865</c:v>
                </c:pt>
                <c:pt idx="7">
                  <c:v>1015</c:v>
                </c:pt>
                <c:pt idx="8">
                  <c:v>1015</c:v>
                </c:pt>
                <c:pt idx="9">
                  <c:v>1015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437613256"/>
        <c:axId val="437620312"/>
      </c:barChart>
      <c:catAx>
        <c:axId val="437613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crossAx val="437620312"/>
        <c:crosses val="autoZero"/>
        <c:auto val="1"/>
        <c:lblAlgn val="ctr"/>
        <c:lblOffset val="100"/>
        <c:noMultiLvlLbl val="0"/>
      </c:catAx>
      <c:valAx>
        <c:axId val="4376203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Thousand Barrels of Oil per Day [1000 bpd]</a:t>
                </a:r>
              </a:p>
            </c:rich>
          </c:tx>
          <c:layout>
            <c:manualLayout>
              <c:xMode val="edge"/>
              <c:yMode val="edge"/>
              <c:x val="1.4552069122328331E-2"/>
              <c:y val="0.19739986524672923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crossAx val="437613256"/>
        <c:crosses val="autoZero"/>
        <c:crossBetween val="between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1251746374257352"/>
          <c:y val="0.10535575105471227"/>
          <c:w val="0.75998642032068775"/>
          <c:h val="6.7084209559750252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66698719643938"/>
          <c:y val="0.11828068784133643"/>
          <c:w val="0.81632595524590423"/>
          <c:h val="0.76559525818029839"/>
        </c:manualLayout>
      </c:layout>
      <c:scatterChart>
        <c:scatterStyle val="lineMarker"/>
        <c:varyColors val="0"/>
        <c:ser>
          <c:idx val="0"/>
          <c:order val="0"/>
          <c:tx>
            <c:strRef>
              <c:f>'\\flagg\disk43\IPAMS\IHS_enerdeq\2011updates\williston_IHS2011_CY2009\CY2011_Update\CY2011_RevisedforHistorical\hist\[Bakken_hist_activity_DATA_032813.xlsx]cnty_data'!$L$5</c:f>
              <c:strCache>
                <c:ptCount val="1"/>
                <c:pt idx="0">
                  <c:v>Gas Spuds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'\\flagg\disk43\IPAMS\IHS_enerdeq\2011updates\williston_IHS2011_CY2009\CY2011_Update\CY2011_RevisedforHistorical\hist\[Bakken_hist_activity_DATA_032813.xlsx]cnty_data'!$A$6:$A$48</c:f>
              <c:numCache>
                <c:formatCode>General</c:formatCode>
                <c:ptCount val="4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</c:numCache>
            </c:numRef>
          </c:xVal>
          <c:yVal>
            <c:numRef>
              <c:f>'\\flagg\disk43\IPAMS\IHS_enerdeq\2011updates\williston_IHS2011_CY2009\CY2011_Update\CY2011_RevisedforHistorical\hist\[Bakken_hist_activity_DATA_032813.xlsx]cnty_data'!$L$6:$L$48</c:f>
              <c:numCache>
                <c:formatCode>General</c:formatCode>
                <c:ptCount val="43"/>
                <c:pt idx="0">
                  <c:v>0.44618395303326808</c:v>
                </c:pt>
                <c:pt idx="1">
                  <c:v>0.65114709851551955</c:v>
                </c:pt>
                <c:pt idx="2">
                  <c:v>0.61107802263251931</c:v>
                </c:pt>
                <c:pt idx="3">
                  <c:v>0.55023364485981308</c:v>
                </c:pt>
                <c:pt idx="4">
                  <c:v>0.53318207600680656</c:v>
                </c:pt>
                <c:pt idx="5">
                  <c:v>0.60312331717824452</c:v>
                </c:pt>
                <c:pt idx="6">
                  <c:v>0.71716155007549065</c:v>
                </c:pt>
                <c:pt idx="7">
                  <c:v>0.81068416119962505</c:v>
                </c:pt>
                <c:pt idx="8">
                  <c:v>2.1185185185185182</c:v>
                </c:pt>
                <c:pt idx="9">
                  <c:v>4.7919999999999998</c:v>
                </c:pt>
                <c:pt idx="10">
                  <c:v>9.5865603644646917</c:v>
                </c:pt>
                <c:pt idx="11">
                  <c:v>34.773175044203079</c:v>
                </c:pt>
                <c:pt idx="12">
                  <c:v>22.491589670694147</c:v>
                </c:pt>
                <c:pt idx="13">
                  <c:v>19.622478386167149</c:v>
                </c:pt>
                <c:pt idx="14">
                  <c:v>27.497855917667238</c:v>
                </c:pt>
                <c:pt idx="15">
                  <c:v>19.928088908258882</c:v>
                </c:pt>
                <c:pt idx="16">
                  <c:v>6.1851179673321237</c:v>
                </c:pt>
                <c:pt idx="17">
                  <c:v>7.7514619883040927</c:v>
                </c:pt>
                <c:pt idx="18">
                  <c:v>9.5593220338983045</c:v>
                </c:pt>
                <c:pt idx="19">
                  <c:v>7.171409214092141</c:v>
                </c:pt>
                <c:pt idx="20">
                  <c:v>9.4756344037727374</c:v>
                </c:pt>
                <c:pt idx="21">
                  <c:v>7.0442678774120315</c:v>
                </c:pt>
                <c:pt idx="22">
                  <c:v>6.2265206245630393</c:v>
                </c:pt>
                <c:pt idx="23">
                  <c:v>5.588516746411484</c:v>
                </c:pt>
                <c:pt idx="24">
                  <c:v>5.02489019033675</c:v>
                </c:pt>
                <c:pt idx="25">
                  <c:v>5.0957683741648108</c:v>
                </c:pt>
                <c:pt idx="26">
                  <c:v>6.8108776266996287</c:v>
                </c:pt>
                <c:pt idx="27">
                  <c:v>9.0550901243970543</c:v>
                </c:pt>
                <c:pt idx="28">
                  <c:v>6.7194546407970632</c:v>
                </c:pt>
                <c:pt idx="29">
                  <c:v>4.0784161490683228</c:v>
                </c:pt>
                <c:pt idx="30">
                  <c:v>8.0785219399538111</c:v>
                </c:pt>
                <c:pt idx="31">
                  <c:v>10.464799588900309</c:v>
                </c:pt>
                <c:pt idx="32">
                  <c:v>5.958957150232318</c:v>
                </c:pt>
                <c:pt idx="33">
                  <c:v>10.728282828282829</c:v>
                </c:pt>
                <c:pt idx="34">
                  <c:v>15.957115476760899</c:v>
                </c:pt>
                <c:pt idx="35">
                  <c:v>23.171717171717173</c:v>
                </c:pt>
                <c:pt idx="36">
                  <c:v>36.929225645295588</c:v>
                </c:pt>
                <c:pt idx="37">
                  <c:v>38.426556328756817</c:v>
                </c:pt>
                <c:pt idx="38">
                  <c:v>45.966474594028291</c:v>
                </c:pt>
                <c:pt idx="39">
                  <c:v>28.192219679633869</c:v>
                </c:pt>
                <c:pt idx="40">
                  <c:v>59.481358103779634</c:v>
                </c:pt>
                <c:pt idx="41">
                  <c:v>60.937675580064507</c:v>
                </c:pt>
                <c:pt idx="42">
                  <c:v>63.845503618382168</c:v>
                </c:pt>
              </c:numCache>
            </c:numRef>
          </c:yVal>
          <c:smooth val="0"/>
        </c:ser>
        <c:ser>
          <c:idx val="1"/>
          <c:order val="1"/>
          <c:tx>
            <c:v>Spuds - Projected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4.8825064604962005E-2"/>
                  <c:y val="-7.976021768586031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193211184073639E-2"/>
                  <c:y val="-3.4804860690633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9181896490863037E-3"/>
                  <c:y val="-1.0876690249586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'\\flagg\disk43\IPAMS\IHS_enerdeq\2011updates\williston_IHS2011_CY2009\CY2011_Update\CY2011_RevisedforHistorical\hist\[Bakken_hist_activity_DATA_032813.xlsx]cnty_data'!$A$49:$A$51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xVal>
          <c:yVal>
            <c:numRef>
              <c:f>'\\flagg\disk43\IPAMS\IHS_enerdeq\2011updates\williston_IHS2011_CY2009\CY2011_Update\CY2011_RevisedforHistorical\hist\[Bakken_hist_activity_DATA_032813.xlsx]cnty_data'!$L$49:$L$51</c:f>
              <c:numCache>
                <c:formatCode>General</c:formatCode>
                <c:ptCount val="3"/>
                <c:pt idx="0">
                  <c:v>63.845503618382168</c:v>
                </c:pt>
                <c:pt idx="1">
                  <c:v>63.845503618382168</c:v>
                </c:pt>
                <c:pt idx="2">
                  <c:v>63.845503618382168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1525632"/>
        <c:axId val="441528768"/>
      </c:scatterChart>
      <c:valAx>
        <c:axId val="441525632"/>
        <c:scaling>
          <c:orientation val="minMax"/>
          <c:max val="2017"/>
          <c:min val="2000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1585818526403393"/>
              <c:y val="0.9397720041827495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41528768"/>
        <c:crosses val="autoZero"/>
        <c:crossBetween val="midCat"/>
        <c:minorUnit val="1"/>
      </c:valAx>
      <c:valAx>
        <c:axId val="44152876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+mn-lt"/>
                    <a:ea typeface="Times New Roman"/>
                    <a:cs typeface="Times New Roman"/>
                  </a:defRPr>
                </a:pPr>
                <a:r>
                  <a:rPr lang="en-US"/>
                  <a:t>Number of Spuds</a:t>
                </a:r>
              </a:p>
            </c:rich>
          </c:tx>
          <c:layout>
            <c:manualLayout>
              <c:xMode val="edge"/>
              <c:yMode val="edge"/>
              <c:x val="1.6594347476486263E-2"/>
              <c:y val="0.35948659404806049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41525632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6863065906497726"/>
          <c:y val="0.22693420048593205"/>
          <c:w val="0.21788205528363011"/>
          <c:h val="0.1586785786392085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+mn-lt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4215561436983"/>
          <c:y val="0.11828068784133643"/>
          <c:w val="0.79857138629864532"/>
          <c:h val="0.76559525818029839"/>
        </c:manualLayout>
      </c:layout>
      <c:scatterChart>
        <c:scatterStyle val="lineMarker"/>
        <c:varyColors val="0"/>
        <c:ser>
          <c:idx val="0"/>
          <c:order val="0"/>
          <c:tx>
            <c:strRef>
              <c:f>'\\flagg\disk43\IPAMS\IHS_enerdeq\2011updates\williston_IHS2011_CY2009\CY2011_Update\CY2011_RevisedforHistorical\hist\[Bakken_hist_activity_DATA_032813.xlsx]cnty_data'!$I$5</c:f>
              <c:strCache>
                <c:ptCount val="1"/>
                <c:pt idx="0">
                  <c:v>Oil Well Count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'\\flagg\disk43\IPAMS\IHS_enerdeq\2011updates\williston_IHS2011_CY2009\CY2011_Update\CY2011_RevisedforHistorical\hist\[Bakken_hist_activity_DATA_032813.xlsx]cnty_data'!$A$6:$A$48</c:f>
              <c:numCache>
                <c:formatCode>General</c:formatCode>
                <c:ptCount val="4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</c:numCache>
            </c:numRef>
          </c:xVal>
          <c:yVal>
            <c:numRef>
              <c:f>'\\flagg\disk43\IPAMS\IHS_enerdeq\2011updates\williston_IHS2011_CY2009\CY2011_Update\CY2011_RevisedforHistorical\hist\[Bakken_hist_activity_DATA_032813.xlsx]cnty_data'!$I$6:$I$48</c:f>
              <c:numCache>
                <c:formatCode>General</c:formatCode>
                <c:ptCount val="43"/>
                <c:pt idx="0">
                  <c:v>1577</c:v>
                </c:pt>
                <c:pt idx="1">
                  <c:v>1529</c:v>
                </c:pt>
                <c:pt idx="2">
                  <c:v>1477</c:v>
                </c:pt>
                <c:pt idx="3">
                  <c:v>1673</c:v>
                </c:pt>
                <c:pt idx="4">
                  <c:v>1706</c:v>
                </c:pt>
                <c:pt idx="5">
                  <c:v>1758</c:v>
                </c:pt>
                <c:pt idx="6">
                  <c:v>1853</c:v>
                </c:pt>
                <c:pt idx="7">
                  <c:v>1982</c:v>
                </c:pt>
                <c:pt idx="8">
                  <c:v>2129</c:v>
                </c:pt>
                <c:pt idx="9">
                  <c:v>2419</c:v>
                </c:pt>
                <c:pt idx="10">
                  <c:v>2852</c:v>
                </c:pt>
                <c:pt idx="11">
                  <c:v>3474</c:v>
                </c:pt>
                <c:pt idx="12">
                  <c:v>3850</c:v>
                </c:pt>
                <c:pt idx="13">
                  <c:v>4082</c:v>
                </c:pt>
                <c:pt idx="14">
                  <c:v>4368</c:v>
                </c:pt>
                <c:pt idx="15">
                  <c:v>4514</c:v>
                </c:pt>
                <c:pt idx="16">
                  <c:v>4434</c:v>
                </c:pt>
                <c:pt idx="17">
                  <c:v>4266</c:v>
                </c:pt>
                <c:pt idx="18">
                  <c:v>4303</c:v>
                </c:pt>
                <c:pt idx="19">
                  <c:v>4218</c:v>
                </c:pt>
                <c:pt idx="20">
                  <c:v>4283</c:v>
                </c:pt>
                <c:pt idx="21">
                  <c:v>4308</c:v>
                </c:pt>
                <c:pt idx="22">
                  <c:v>4260</c:v>
                </c:pt>
                <c:pt idx="23">
                  <c:v>4145</c:v>
                </c:pt>
                <c:pt idx="24">
                  <c:v>4034</c:v>
                </c:pt>
                <c:pt idx="25">
                  <c:v>3954</c:v>
                </c:pt>
                <c:pt idx="26">
                  <c:v>3898</c:v>
                </c:pt>
                <c:pt idx="27">
                  <c:v>3900</c:v>
                </c:pt>
                <c:pt idx="28">
                  <c:v>3791</c:v>
                </c:pt>
                <c:pt idx="29">
                  <c:v>3665</c:v>
                </c:pt>
                <c:pt idx="30">
                  <c:v>3711</c:v>
                </c:pt>
                <c:pt idx="31">
                  <c:v>3738</c:v>
                </c:pt>
                <c:pt idx="32">
                  <c:v>3723</c:v>
                </c:pt>
                <c:pt idx="33">
                  <c:v>3703</c:v>
                </c:pt>
                <c:pt idx="34">
                  <c:v>3788</c:v>
                </c:pt>
                <c:pt idx="35">
                  <c:v>4001</c:v>
                </c:pt>
                <c:pt idx="36">
                  <c:v>4269</c:v>
                </c:pt>
                <c:pt idx="37">
                  <c:v>4580</c:v>
                </c:pt>
                <c:pt idx="38">
                  <c:v>5066</c:v>
                </c:pt>
                <c:pt idx="39">
                  <c:v>5457</c:v>
                </c:pt>
                <c:pt idx="40">
                  <c:v>6275</c:v>
                </c:pt>
                <c:pt idx="41">
                  <c:v>7528</c:v>
                </c:pt>
                <c:pt idx="42">
                  <c:v>9335</c:v>
                </c:pt>
              </c:numCache>
            </c:numRef>
          </c:yVal>
          <c:smooth val="0"/>
        </c:ser>
        <c:ser>
          <c:idx val="1"/>
          <c:order val="1"/>
          <c:tx>
            <c:v>Oil Wells - Projected (Growing Drilling Rate)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'\\flagg\disk43\IPAMS\IHS_enerdeq\2011updates\williston_IHS2011_CY2009\CY2011_Update\CY2011_RevisedforHistorical\hist\[Bakken_hist_activity_DATA_032813.xlsx]cnty_data'!$A$49:$A$51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xVal>
          <c:yVal>
            <c:numRef>
              <c:f>'\\flagg\disk43\IPAMS\IHS_enerdeq\2011updates\williston_IHS2011_CY2009\CY2011_Update\CY2011_RevisedforHistorical\hist\[Bakken_hist_activity_DATA_032813.xlsx]cnty_data'!$I$49:$I$51</c:f>
              <c:numCache>
                <c:formatCode>General</c:formatCode>
                <c:ptCount val="3"/>
                <c:pt idx="0">
                  <c:v>11620.71875</c:v>
                </c:pt>
                <c:pt idx="1">
                  <c:v>14347.568749999969</c:v>
                </c:pt>
                <c:pt idx="2">
                  <c:v>17515.549999999908</c:v>
                </c:pt>
              </c:numCache>
            </c:numRef>
          </c:yVal>
          <c:smooth val="0"/>
        </c:ser>
        <c:ser>
          <c:idx val="2"/>
          <c:order val="2"/>
          <c:tx>
            <c:v>Oil Wells - Projected (Stable Drilling Rate)</c:v>
          </c:tx>
          <c:dLbls>
            <c:numFmt formatCode="#,##0;\-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'\\flagg\disk43\IPAMS\IHS_enerdeq\2011updates\williston_IHS2011_CY2009\CY2011_Update\CY2011_RevisedforHistorical\hist\[Bakken_hist_activity_DATA_032813.xlsx]cnty_data'!$A$58:$A$60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xVal>
          <c:yVal>
            <c:numRef>
              <c:f>'\\flagg\disk43\IPAMS\IHS_enerdeq\2011updates\williston_IHS2011_CY2009\CY2011_Update\CY2011_RevisedforHistorical\hist\[Bakken_hist_activity_DATA_032813.xlsx]cnty_data'!$I$58:$I$60</c:f>
              <c:numCache>
                <c:formatCode>General</c:formatCode>
                <c:ptCount val="3"/>
                <c:pt idx="0">
                  <c:v>11141</c:v>
                </c:pt>
                <c:pt idx="1">
                  <c:v>12947</c:v>
                </c:pt>
                <c:pt idx="2">
                  <c:v>14753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1527200"/>
        <c:axId val="441527592"/>
      </c:scatterChart>
      <c:valAx>
        <c:axId val="441527200"/>
        <c:scaling>
          <c:orientation val="minMax"/>
          <c:max val="2017"/>
          <c:min val="2000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 dirty="0"/>
                  <a:t>Year</a:t>
                </a:r>
              </a:p>
            </c:rich>
          </c:tx>
          <c:layout>
            <c:manualLayout>
              <c:xMode val="edge"/>
              <c:yMode val="edge"/>
              <c:x val="0.52621501714993502"/>
              <c:y val="0.9418209947397467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41527592"/>
        <c:crosses val="autoZero"/>
        <c:crossBetween val="midCat"/>
        <c:minorUnit val="1"/>
      </c:valAx>
      <c:valAx>
        <c:axId val="44152759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>
                  <a:alpha val="50000"/>
                </a:srgb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+mn-lt"/>
                    <a:ea typeface="Times New Roman"/>
                    <a:cs typeface="Times New Roman"/>
                  </a:defRPr>
                </a:pPr>
                <a:r>
                  <a:rPr lang="en-US"/>
                  <a:t>Number</a:t>
                </a:r>
                <a:r>
                  <a:rPr lang="en-US" baseline="0"/>
                  <a:t> of Active Wells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9.1966104151283822E-3"/>
              <c:y val="0.28124980306684566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41527200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0561934437176665"/>
          <c:y val="0.25956375738340071"/>
          <c:w val="0.38793104050861016"/>
          <c:h val="0.20423276435721913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+mn-lt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4215561436983"/>
          <c:y val="0.11828068784133643"/>
          <c:w val="0.79857138629864532"/>
          <c:h val="0.74582121090795839"/>
        </c:manualLayout>
      </c:layout>
      <c:scatterChart>
        <c:scatterStyle val="lineMarker"/>
        <c:varyColors val="0"/>
        <c:ser>
          <c:idx val="0"/>
          <c:order val="0"/>
          <c:tx>
            <c:strRef>
              <c:f>'\\flagg\disk43\IPAMS\IHS_enerdeq\2011updates\williston_IHS2011_CY2009\CY2011_Update\CY2011_RevisedforHistorical\hist\[Bakken_hist_activity_DATA_032813.xlsx]cnty_data'!$H$5</c:f>
              <c:strCache>
                <c:ptCount val="1"/>
                <c:pt idx="0">
                  <c:v>Gas Well Count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'\\flagg\disk43\IPAMS\IHS_enerdeq\2011updates\williston_IHS2011_CY2009\CY2011_Update\CY2011_RevisedforHistorical\hist\[Bakken_hist_activity_DATA_032813.xlsx]cnty_data'!$A$6:$A$48</c:f>
              <c:numCache>
                <c:formatCode>General</c:formatCode>
                <c:ptCount val="4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</c:numCache>
            </c:numRef>
          </c:xVal>
          <c:yVal>
            <c:numRef>
              <c:f>'\\flagg\disk43\IPAMS\IHS_enerdeq\2011updates\williston_IHS2011_CY2009\CY2011_Update\CY2011_RevisedforHistorical\hist\[Bakken_hist_activity_DATA_032813.xlsx]cnty_data'!$H$6:$H$48</c:f>
              <c:numCache>
                <c:formatCode>General</c:formatCode>
                <c:ptCount val="43"/>
                <c:pt idx="0">
                  <c:v>4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5</c:v>
                </c:pt>
                <c:pt idx="8">
                  <c:v>5</c:v>
                </c:pt>
                <c:pt idx="9">
                  <c:v>11</c:v>
                </c:pt>
                <c:pt idx="10">
                  <c:v>23</c:v>
                </c:pt>
                <c:pt idx="11">
                  <c:v>38</c:v>
                </c:pt>
                <c:pt idx="12">
                  <c:v>109</c:v>
                </c:pt>
                <c:pt idx="13">
                  <c:v>139</c:v>
                </c:pt>
                <c:pt idx="14">
                  <c:v>143</c:v>
                </c:pt>
                <c:pt idx="15">
                  <c:v>150</c:v>
                </c:pt>
                <c:pt idx="16">
                  <c:v>155</c:v>
                </c:pt>
                <c:pt idx="17">
                  <c:v>142</c:v>
                </c:pt>
                <c:pt idx="18">
                  <c:v>143</c:v>
                </c:pt>
                <c:pt idx="19">
                  <c:v>148</c:v>
                </c:pt>
                <c:pt idx="20">
                  <c:v>145</c:v>
                </c:pt>
                <c:pt idx="21">
                  <c:v>145</c:v>
                </c:pt>
                <c:pt idx="22">
                  <c:v>145</c:v>
                </c:pt>
                <c:pt idx="23">
                  <c:v>146</c:v>
                </c:pt>
                <c:pt idx="24">
                  <c:v>146</c:v>
                </c:pt>
                <c:pt idx="25">
                  <c:v>144</c:v>
                </c:pt>
                <c:pt idx="26">
                  <c:v>143</c:v>
                </c:pt>
                <c:pt idx="27">
                  <c:v>145</c:v>
                </c:pt>
                <c:pt idx="28">
                  <c:v>148</c:v>
                </c:pt>
                <c:pt idx="29">
                  <c:v>149</c:v>
                </c:pt>
                <c:pt idx="30">
                  <c:v>153</c:v>
                </c:pt>
                <c:pt idx="31">
                  <c:v>159</c:v>
                </c:pt>
                <c:pt idx="32">
                  <c:v>169</c:v>
                </c:pt>
                <c:pt idx="33">
                  <c:v>171</c:v>
                </c:pt>
                <c:pt idx="34">
                  <c:v>172</c:v>
                </c:pt>
                <c:pt idx="35">
                  <c:v>173</c:v>
                </c:pt>
                <c:pt idx="36">
                  <c:v>186</c:v>
                </c:pt>
                <c:pt idx="37">
                  <c:v>224</c:v>
                </c:pt>
                <c:pt idx="38">
                  <c:v>251</c:v>
                </c:pt>
                <c:pt idx="39">
                  <c:v>270</c:v>
                </c:pt>
                <c:pt idx="40">
                  <c:v>280</c:v>
                </c:pt>
                <c:pt idx="41">
                  <c:v>277</c:v>
                </c:pt>
                <c:pt idx="42">
                  <c:v>276</c:v>
                </c:pt>
              </c:numCache>
            </c:numRef>
          </c:yVal>
          <c:smooth val="0"/>
        </c:ser>
        <c:ser>
          <c:idx val="1"/>
          <c:order val="1"/>
          <c:tx>
            <c:v>Gas Wells - Projected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8111400833159942E-2"/>
                  <c:y val="-2.3928341724810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836379298172717E-2"/>
                  <c:y val="-2.8278949311139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9181896490863037E-3"/>
                  <c:y val="-2.0008408483025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'\\flagg\disk43\IPAMS\IHS_enerdeq\2011updates\williston_IHS2011_CY2009\CY2011_Update\CY2011_RevisedforHistorical\hist\[Bakken_hist_activity_DATA_032813.xlsx]cnty_data'!$A$49:$A$51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xVal>
          <c:yVal>
            <c:numRef>
              <c:f>'\\flagg\disk43\IPAMS\IHS_enerdeq\2011updates\williston_IHS2011_CY2009\CY2011_Update\CY2011_RevisedforHistorical\hist\[Bakken_hist_activity_DATA_032813.xlsx]cnty_data'!$H$49:$H$51</c:f>
              <c:numCache>
                <c:formatCode>General</c:formatCode>
                <c:ptCount val="3"/>
                <c:pt idx="0">
                  <c:v>276</c:v>
                </c:pt>
                <c:pt idx="1">
                  <c:v>276</c:v>
                </c:pt>
                <c:pt idx="2">
                  <c:v>276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1530728"/>
        <c:axId val="441531120"/>
      </c:scatterChart>
      <c:valAx>
        <c:axId val="441530728"/>
        <c:scaling>
          <c:orientation val="minMax"/>
          <c:max val="2017"/>
          <c:min val="2000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818285947817878"/>
              <c:y val="0.9332461408425641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41531120"/>
        <c:crosses val="autoZero"/>
        <c:crossBetween val="midCat"/>
        <c:minorUnit val="1"/>
      </c:valAx>
      <c:valAx>
        <c:axId val="44153112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+mn-lt"/>
                    <a:ea typeface="Times New Roman"/>
                    <a:cs typeface="Times New Roman"/>
                  </a:defRPr>
                </a:pPr>
                <a:r>
                  <a:rPr lang="en-US" sz="1600">
                    <a:latin typeface="+mn-lt"/>
                  </a:rPr>
                  <a:t>Number of Active</a:t>
                </a:r>
                <a:r>
                  <a:rPr lang="en-US" sz="1600" baseline="0">
                    <a:latin typeface="+mn-lt"/>
                  </a:rPr>
                  <a:t> Wells</a:t>
                </a:r>
                <a:endParaRPr lang="en-US" sz="1600"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3.4348916423745178E-2"/>
              <c:y val="0.27928777970550289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41530728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3616764134279524"/>
          <c:y val="0.45751640256137738"/>
          <c:w val="0.2389031031584726"/>
          <c:h val="0.1048325144542085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+mn-lt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76443578100182"/>
          <c:y val="0.11828068784133643"/>
          <c:w val="0.74234858463232545"/>
          <c:h val="0.73554063938728975"/>
        </c:manualLayout>
      </c:layout>
      <c:scatterChart>
        <c:scatterStyle val="lineMarker"/>
        <c:varyColors val="0"/>
        <c:ser>
          <c:idx val="0"/>
          <c:order val="0"/>
          <c:tx>
            <c:strRef>
              <c:f>'\\flagg\disk43\IPAMS\IHS_enerdeq\2011updates\williston_IHS2011_CY2009\CY2011_Update\CY2011_RevisedforHistorical\hist\[Bakken_hist_activity_DATA_032813.xlsx]cnty_data'!$F$5</c:f>
              <c:strCache>
                <c:ptCount val="1"/>
                <c:pt idx="0">
                  <c:v>Crude Oil 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'\\flagg\disk43\IPAMS\IHS_enerdeq\2011updates\williston_IHS2011_CY2009\CY2011_Update\CY2011_RevisedforHistorical\hist\[Bakken_hist_activity_DATA_032813.xlsx]cnty_data'!$A$6:$A$48</c:f>
              <c:numCache>
                <c:formatCode>General</c:formatCode>
                <c:ptCount val="4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</c:numCache>
            </c:numRef>
          </c:xVal>
          <c:yVal>
            <c:numRef>
              <c:f>'\\flagg\disk43\IPAMS\IHS_enerdeq\2011updates\williston_IHS2011_CY2009\CY2011_Update\CY2011_RevisedforHistorical\hist\[Bakken_hist_activity_DATA_032813.xlsx]cnty_data'!$F$6:$F$48</c:f>
              <c:numCache>
                <c:formatCode>General</c:formatCode>
                <c:ptCount val="43"/>
                <c:pt idx="0">
                  <c:v>20908399</c:v>
                </c:pt>
                <c:pt idx="1">
                  <c:v>20249512</c:v>
                </c:pt>
                <c:pt idx="2">
                  <c:v>19060922</c:v>
                </c:pt>
                <c:pt idx="3">
                  <c:v>23716037</c:v>
                </c:pt>
                <c:pt idx="4">
                  <c:v>22907033</c:v>
                </c:pt>
                <c:pt idx="5">
                  <c:v>23728911</c:v>
                </c:pt>
                <c:pt idx="6">
                  <c:v>25220434</c:v>
                </c:pt>
                <c:pt idx="7">
                  <c:v>27072227</c:v>
                </c:pt>
                <c:pt idx="8">
                  <c:v>29338005</c:v>
                </c:pt>
                <c:pt idx="9">
                  <c:v>36949033</c:v>
                </c:pt>
                <c:pt idx="10">
                  <c:v>47918950</c:v>
                </c:pt>
                <c:pt idx="11">
                  <c:v>55372240</c:v>
                </c:pt>
                <c:pt idx="12">
                  <c:v>57768045</c:v>
                </c:pt>
                <c:pt idx="13">
                  <c:v>59960181</c:v>
                </c:pt>
                <c:pt idx="14">
                  <c:v>62478538</c:v>
                </c:pt>
                <c:pt idx="15">
                  <c:v>60847188</c:v>
                </c:pt>
                <c:pt idx="16">
                  <c:v>54315859</c:v>
                </c:pt>
                <c:pt idx="17">
                  <c:v>49537025</c:v>
                </c:pt>
                <c:pt idx="18">
                  <c:v>46852938</c:v>
                </c:pt>
                <c:pt idx="19">
                  <c:v>43161418</c:v>
                </c:pt>
                <c:pt idx="20">
                  <c:v>42569313</c:v>
                </c:pt>
                <c:pt idx="21">
                  <c:v>41542485</c:v>
                </c:pt>
                <c:pt idx="22">
                  <c:v>38008273</c:v>
                </c:pt>
                <c:pt idx="23">
                  <c:v>35811961</c:v>
                </c:pt>
                <c:pt idx="24">
                  <c:v>32354105</c:v>
                </c:pt>
                <c:pt idx="25">
                  <c:v>33203276</c:v>
                </c:pt>
                <c:pt idx="26">
                  <c:v>32392908</c:v>
                </c:pt>
                <c:pt idx="27">
                  <c:v>34541188</c:v>
                </c:pt>
                <c:pt idx="28">
                  <c:v>34703011</c:v>
                </c:pt>
                <c:pt idx="29">
                  <c:v>33006804</c:v>
                </c:pt>
                <c:pt idx="30">
                  <c:v>33662068</c:v>
                </c:pt>
                <c:pt idx="31">
                  <c:v>32976650</c:v>
                </c:pt>
                <c:pt idx="32">
                  <c:v>31684713</c:v>
                </c:pt>
                <c:pt idx="33">
                  <c:v>31520427</c:v>
                </c:pt>
                <c:pt idx="34">
                  <c:v>35358432</c:v>
                </c:pt>
                <c:pt idx="35">
                  <c:v>42575469</c:v>
                </c:pt>
                <c:pt idx="36">
                  <c:v>45690770</c:v>
                </c:pt>
                <c:pt idx="37">
                  <c:v>48170094</c:v>
                </c:pt>
                <c:pt idx="38">
                  <c:v>63421401</c:v>
                </c:pt>
                <c:pt idx="39">
                  <c:v>80818111</c:v>
                </c:pt>
                <c:pt idx="40">
                  <c:v>113444297</c:v>
                </c:pt>
                <c:pt idx="41">
                  <c:v>155051018</c:v>
                </c:pt>
                <c:pt idx="42">
                  <c:v>245807992</c:v>
                </c:pt>
              </c:numCache>
            </c:numRef>
          </c:yVal>
          <c:smooth val="0"/>
        </c:ser>
        <c:ser>
          <c:idx val="1"/>
          <c:order val="1"/>
          <c:tx>
            <c:v>Crude Oil - Projected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7.1018275789035648E-2"/>
                  <c:y val="2.3928341724810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9181896490863037E-3"/>
                  <c:y val="1.2999440643690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1836379298172607E-2"/>
                  <c:y val="-2.8278949311139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'\\flagg\disk43\IPAMS\IHS_enerdeq\2011updates\williston_IHS2011_CY2009\CY2011_Update\CY2011_RevisedforHistorical\hist\[Bakken_hist_activity_DATA_032813.xlsx]cnty_data'!$A$49:$A$51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xVal>
          <c:yVal>
            <c:numRef>
              <c:f>'\\flagg\disk43\IPAMS\IHS_enerdeq\2011updates\williston_IHS2011_CY2009\CY2011_Update\CY2011_RevisedforHistorical\hist\[Bakken_hist_activity_DATA_032813.xlsx]cnty_data'!$F$49:$F$51</c:f>
              <c:numCache>
                <c:formatCode>General</c:formatCode>
                <c:ptCount val="3"/>
                <c:pt idx="0">
                  <c:v>306310951.66667175</c:v>
                </c:pt>
                <c:pt idx="1">
                  <c:v>373529282.66667175</c:v>
                </c:pt>
                <c:pt idx="2">
                  <c:v>440747613.66667175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1539352"/>
        <c:axId val="441539744"/>
      </c:scatterChart>
      <c:valAx>
        <c:axId val="441539352"/>
        <c:scaling>
          <c:orientation val="minMax"/>
          <c:max val="2017"/>
          <c:min val="2000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0698090079040448"/>
              <c:y val="0.9397720041827495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41539744"/>
        <c:crosses val="autoZero"/>
        <c:crossBetween val="midCat"/>
        <c:minorUnit val="1"/>
      </c:valAx>
      <c:valAx>
        <c:axId val="44153974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>
                  <a:alpha val="35000"/>
                </a:srgb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+mn-lt"/>
                    <a:ea typeface="Times New Roman"/>
                    <a:cs typeface="Times New Roman"/>
                  </a:defRPr>
                </a:pPr>
                <a:r>
                  <a:rPr lang="en-US"/>
                  <a:t>Oil Production [BBL]</a:t>
                </a:r>
              </a:p>
            </c:rich>
          </c:tx>
          <c:layout>
            <c:manualLayout>
              <c:xMode val="edge"/>
              <c:yMode val="edge"/>
              <c:x val="1.8073894888757838E-2"/>
              <c:y val="0.2508063336345252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41539352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5888305121354344"/>
          <c:y val="0.24605245041091175"/>
          <c:w val="0.25665767210573148"/>
          <c:h val="0.14854825523858697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+mn-lt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693069403821612"/>
          <c:y val="0.11828068784133643"/>
          <c:w val="0.76306224840412751"/>
          <c:h val="0.74892869641294846"/>
        </c:manualLayout>
      </c:layout>
      <c:scatterChart>
        <c:scatterStyle val="lineMarker"/>
        <c:varyColors val="0"/>
        <c:ser>
          <c:idx val="0"/>
          <c:order val="0"/>
          <c:tx>
            <c:strRef>
              <c:f>'\\flagg\disk43\IPAMS\IHS_enerdeq\2011updates\williston_IHS2011_CY2009\CY2011_Update\CY2011_RevisedforHistorical\hist\[Bakken_hist_activity_DATA_032813.xlsx]cnty_data'!$E$5</c:f>
              <c:strCache>
                <c:ptCount val="1"/>
                <c:pt idx="0">
                  <c:v>Gas Well Condensate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'\\flagg\disk43\IPAMS\IHS_enerdeq\2011updates\williston_IHS2011_CY2009\CY2011_Update\CY2011_RevisedforHistorical\hist\[Bakken_hist_activity_DATA_032813.xlsx]cnty_data'!$A$6:$A$48</c:f>
              <c:numCache>
                <c:formatCode>General</c:formatCode>
                <c:ptCount val="4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</c:numCache>
            </c:numRef>
          </c:xVal>
          <c:yVal>
            <c:numRef>
              <c:f>'\\flagg\disk43\IPAMS\IHS_enerdeq\2011updates\williston_IHS2011_CY2009\CY2011_Update\CY2011_RevisedforHistorical\hist\[Bakken_hist_activity_DATA_032813.xlsx]cnty_data'!$E$6:$E$48</c:f>
              <c:numCache>
                <c:formatCode>General</c:formatCode>
                <c:ptCount val="43"/>
                <c:pt idx="0">
                  <c:v>190719</c:v>
                </c:pt>
                <c:pt idx="1">
                  <c:v>222464</c:v>
                </c:pt>
                <c:pt idx="2">
                  <c:v>308619</c:v>
                </c:pt>
                <c:pt idx="3">
                  <c:v>295735</c:v>
                </c:pt>
                <c:pt idx="4">
                  <c:v>238261</c:v>
                </c:pt>
                <c:pt idx="5">
                  <c:v>231550</c:v>
                </c:pt>
                <c:pt idx="6">
                  <c:v>137109</c:v>
                </c:pt>
                <c:pt idx="7">
                  <c:v>160952</c:v>
                </c:pt>
                <c:pt idx="8">
                  <c:v>145411</c:v>
                </c:pt>
                <c:pt idx="9">
                  <c:v>125451</c:v>
                </c:pt>
                <c:pt idx="10">
                  <c:v>164492</c:v>
                </c:pt>
                <c:pt idx="11">
                  <c:v>156690</c:v>
                </c:pt>
                <c:pt idx="12">
                  <c:v>160350</c:v>
                </c:pt>
                <c:pt idx="13">
                  <c:v>275226</c:v>
                </c:pt>
                <c:pt idx="14">
                  <c:v>217859</c:v>
                </c:pt>
                <c:pt idx="15">
                  <c:v>289464</c:v>
                </c:pt>
                <c:pt idx="16">
                  <c:v>263170</c:v>
                </c:pt>
                <c:pt idx="17">
                  <c:v>388435</c:v>
                </c:pt>
                <c:pt idx="18">
                  <c:v>216854</c:v>
                </c:pt>
                <c:pt idx="19">
                  <c:v>233489</c:v>
                </c:pt>
                <c:pt idx="20">
                  <c:v>275416</c:v>
                </c:pt>
                <c:pt idx="21">
                  <c:v>258477</c:v>
                </c:pt>
                <c:pt idx="22">
                  <c:v>219671</c:v>
                </c:pt>
                <c:pt idx="23">
                  <c:v>226790</c:v>
                </c:pt>
                <c:pt idx="24">
                  <c:v>207043</c:v>
                </c:pt>
                <c:pt idx="25">
                  <c:v>150194</c:v>
                </c:pt>
                <c:pt idx="26">
                  <c:v>143789</c:v>
                </c:pt>
                <c:pt idx="27">
                  <c:v>151861</c:v>
                </c:pt>
                <c:pt idx="28">
                  <c:v>185045</c:v>
                </c:pt>
                <c:pt idx="29">
                  <c:v>159185</c:v>
                </c:pt>
                <c:pt idx="30">
                  <c:v>240972</c:v>
                </c:pt>
                <c:pt idx="31">
                  <c:v>342924</c:v>
                </c:pt>
                <c:pt idx="32">
                  <c:v>366617</c:v>
                </c:pt>
                <c:pt idx="33">
                  <c:v>310903</c:v>
                </c:pt>
                <c:pt idx="34">
                  <c:v>280632</c:v>
                </c:pt>
                <c:pt idx="35">
                  <c:v>343848</c:v>
                </c:pt>
                <c:pt idx="36">
                  <c:v>812720</c:v>
                </c:pt>
                <c:pt idx="37">
                  <c:v>1695455</c:v>
                </c:pt>
                <c:pt idx="38">
                  <c:v>2788915</c:v>
                </c:pt>
                <c:pt idx="39">
                  <c:v>2453057</c:v>
                </c:pt>
                <c:pt idx="40">
                  <c:v>2541827</c:v>
                </c:pt>
                <c:pt idx="41">
                  <c:v>1903200</c:v>
                </c:pt>
                <c:pt idx="42">
                  <c:v>1635874</c:v>
                </c:pt>
              </c:numCache>
            </c:numRef>
          </c:yVal>
          <c:smooth val="0"/>
        </c:ser>
        <c:ser>
          <c:idx val="1"/>
          <c:order val="1"/>
          <c:tx>
            <c:v>Gas Well Condensate - Projected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4.6605743486554642E-2"/>
                  <c:y val="-2.43055555555555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8085407398622458E-2"/>
                  <c:y val="4.6225205604747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5126196074283066E-2"/>
                  <c:y val="-2.43055555555555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'\\flagg\disk43\IPAMS\IHS_enerdeq\2011updates\williston_IHS2011_CY2009\CY2011_Update\CY2011_RevisedforHistorical\hist\[Bakken_hist_activity_DATA_032813.xlsx]cnty_data'!$A$49:$A$51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xVal>
          <c:yVal>
            <c:numRef>
              <c:f>'\\flagg\disk43\IPAMS\IHS_enerdeq\2011updates\williston_IHS2011_CY2009\CY2011_Update\CY2011_RevisedforHistorical\hist\[Bakken_hist_activity_DATA_032813.xlsx]cnty_data'!$E$49:$E$51</c:f>
              <c:numCache>
                <c:formatCode>General</c:formatCode>
                <c:ptCount val="3"/>
                <c:pt idx="0">
                  <c:v>1635874</c:v>
                </c:pt>
                <c:pt idx="1">
                  <c:v>1635874</c:v>
                </c:pt>
                <c:pt idx="2">
                  <c:v>1635874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7462984"/>
        <c:axId val="257462592"/>
      </c:scatterChart>
      <c:valAx>
        <c:axId val="257462984"/>
        <c:scaling>
          <c:orientation val="minMax"/>
          <c:max val="2017"/>
          <c:min val="2000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9514452149223193"/>
              <c:y val="0.9397720041827495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57462592"/>
        <c:crosses val="autoZero"/>
        <c:crossBetween val="midCat"/>
        <c:minorUnit val="1"/>
      </c:valAx>
      <c:valAx>
        <c:axId val="25746259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>
                  <a:alpha val="56000"/>
                </a:srgb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+mn-lt"/>
                    <a:ea typeface="Times New Roman"/>
                    <a:cs typeface="Times New Roman"/>
                  </a:defRPr>
                </a:pPr>
                <a:r>
                  <a:rPr lang="en-US"/>
                  <a:t>Oil Production [BBL]</a:t>
                </a:r>
              </a:p>
            </c:rich>
          </c:tx>
          <c:layout>
            <c:manualLayout>
              <c:xMode val="edge"/>
              <c:yMode val="edge"/>
              <c:x val="1.8073894888757838E-2"/>
              <c:y val="0.28846937882764656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57462984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1632430094879767"/>
          <c:y val="0.66618022747156602"/>
          <c:w val="0.32027821083340924"/>
          <c:h val="9.9276902887139112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+mn-lt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616481039774663"/>
          <c:y val="0.11828068784133643"/>
          <c:w val="0.74382813204459708"/>
          <c:h val="0.74892869641294846"/>
        </c:manualLayout>
      </c:layout>
      <c:scatterChart>
        <c:scatterStyle val="lineMarker"/>
        <c:varyColors val="0"/>
        <c:ser>
          <c:idx val="0"/>
          <c:order val="0"/>
          <c:tx>
            <c:strRef>
              <c:f>'\\flagg\disk43\IPAMS\IHS_enerdeq\2011updates\williston_IHS2011_CY2009\CY2011_Update\CY2011_RevisedforHistorical\hist\[Bakken_hist_activity_DATA_032813.xlsx]cnty_data'!$C$5</c:f>
              <c:strCache>
                <c:ptCount val="1"/>
                <c:pt idx="0">
                  <c:v>Casinghead Gas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'\\flagg\disk43\IPAMS\IHS_enerdeq\2011updates\williston_IHS2011_CY2009\CY2011_Update\CY2011_RevisedforHistorical\hist\[Bakken_hist_activity_DATA_032813.xlsx]cnty_data'!$A$6:$A$48</c:f>
              <c:numCache>
                <c:formatCode>General</c:formatCode>
                <c:ptCount val="4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</c:numCache>
            </c:numRef>
          </c:xVal>
          <c:yVal>
            <c:numRef>
              <c:f>'\\flagg\disk43\IPAMS\IHS_enerdeq\2011updates\williston_IHS2011_CY2009\CY2011_Update\CY2011_RevisedforHistorical\hist\[Bakken_hist_activity_DATA_032813.xlsx]cnty_data'!$C$6:$C$48</c:f>
              <c:numCache>
                <c:formatCode>General</c:formatCode>
                <c:ptCount val="43"/>
                <c:pt idx="0">
                  <c:v>7959605</c:v>
                </c:pt>
                <c:pt idx="1">
                  <c:v>6693257</c:v>
                </c:pt>
                <c:pt idx="2">
                  <c:v>5216030</c:v>
                </c:pt>
                <c:pt idx="3">
                  <c:v>9576418</c:v>
                </c:pt>
                <c:pt idx="4">
                  <c:v>8817217</c:v>
                </c:pt>
                <c:pt idx="5">
                  <c:v>9199389</c:v>
                </c:pt>
                <c:pt idx="6">
                  <c:v>23480846</c:v>
                </c:pt>
                <c:pt idx="7">
                  <c:v>19352609</c:v>
                </c:pt>
                <c:pt idx="8">
                  <c:v>22922942</c:v>
                </c:pt>
                <c:pt idx="9">
                  <c:v>27863263</c:v>
                </c:pt>
                <c:pt idx="10">
                  <c:v>42537752</c:v>
                </c:pt>
                <c:pt idx="11">
                  <c:v>55596278</c:v>
                </c:pt>
                <c:pt idx="12">
                  <c:v>65502822</c:v>
                </c:pt>
                <c:pt idx="13">
                  <c:v>76948903</c:v>
                </c:pt>
                <c:pt idx="14">
                  <c:v>83771966</c:v>
                </c:pt>
                <c:pt idx="15">
                  <c:v>82404037</c:v>
                </c:pt>
                <c:pt idx="16">
                  <c:v>74902903</c:v>
                </c:pt>
                <c:pt idx="17">
                  <c:v>70483967</c:v>
                </c:pt>
                <c:pt idx="18">
                  <c:v>66534883</c:v>
                </c:pt>
                <c:pt idx="19">
                  <c:v>59333258</c:v>
                </c:pt>
                <c:pt idx="20">
                  <c:v>61614415</c:v>
                </c:pt>
                <c:pt idx="21">
                  <c:v>59713628</c:v>
                </c:pt>
                <c:pt idx="22">
                  <c:v>56718199</c:v>
                </c:pt>
                <c:pt idx="23">
                  <c:v>54589266</c:v>
                </c:pt>
                <c:pt idx="24">
                  <c:v>49244299</c:v>
                </c:pt>
                <c:pt idx="25">
                  <c:v>46019038</c:v>
                </c:pt>
                <c:pt idx="26">
                  <c:v>43002993</c:v>
                </c:pt>
                <c:pt idx="27">
                  <c:v>41236230</c:v>
                </c:pt>
                <c:pt idx="28">
                  <c:v>41233682</c:v>
                </c:pt>
                <c:pt idx="29">
                  <c:v>41758406</c:v>
                </c:pt>
                <c:pt idx="30">
                  <c:v>43046373</c:v>
                </c:pt>
                <c:pt idx="31">
                  <c:v>42668845</c:v>
                </c:pt>
                <c:pt idx="32">
                  <c:v>41965215</c:v>
                </c:pt>
                <c:pt idx="33">
                  <c:v>41782506</c:v>
                </c:pt>
                <c:pt idx="34">
                  <c:v>45776156</c:v>
                </c:pt>
                <c:pt idx="35">
                  <c:v>51474847</c:v>
                </c:pt>
                <c:pt idx="36">
                  <c:v>54554016</c:v>
                </c:pt>
                <c:pt idx="37">
                  <c:v>56973623</c:v>
                </c:pt>
                <c:pt idx="38">
                  <c:v>65710183</c:v>
                </c:pt>
                <c:pt idx="39">
                  <c:v>76704813</c:v>
                </c:pt>
                <c:pt idx="40">
                  <c:v>101626657</c:v>
                </c:pt>
                <c:pt idx="41">
                  <c:v>150616948</c:v>
                </c:pt>
                <c:pt idx="42">
                  <c:v>256294841</c:v>
                </c:pt>
              </c:numCache>
            </c:numRef>
          </c:yVal>
          <c:smooth val="0"/>
        </c:ser>
        <c:ser>
          <c:idx val="1"/>
          <c:order val="1"/>
          <c:tx>
            <c:v>Casinghead Gas - Projected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dLbls>
            <c:dLbl>
              <c:idx val="1"/>
              <c:layout>
                <c:manualLayout>
                  <c:x val="-0.10152654343007554"/>
                  <c:y val="-8.333333333333333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'\\flagg\disk43\IPAMS\IHS_enerdeq\2011updates\williston_IHS2011_CY2009\CY2011_Update\CY2011_RevisedforHistorical\hist\[Bakken_hist_activity_DATA_032813.xlsx]cnty_data'!$A$49:$A$51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xVal>
          <c:yVal>
            <c:numRef>
              <c:f>'\\flagg\disk43\IPAMS\IHS_enerdeq\2011updates\williston_IHS2011_CY2009\CY2011_Update\CY2011_RevisedforHistorical\hist\[Bakken_hist_activity_DATA_032813.xlsx]cnty_data'!$C$49:$C$51</c:f>
              <c:numCache>
                <c:formatCode>General</c:formatCode>
                <c:ptCount val="3"/>
                <c:pt idx="0">
                  <c:v>326498766.66665649</c:v>
                </c:pt>
                <c:pt idx="1">
                  <c:v>404070764.16665649</c:v>
                </c:pt>
                <c:pt idx="2">
                  <c:v>481642761.66665649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7463768"/>
        <c:axId val="257469256"/>
      </c:scatterChart>
      <c:valAx>
        <c:axId val="257463768"/>
        <c:scaling>
          <c:orientation val="minMax"/>
          <c:max val="2017"/>
          <c:min val="2000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3509230162356447"/>
              <c:y val="0.9441226117690786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57469256"/>
        <c:crosses val="autoZero"/>
        <c:crossBetween val="midCat"/>
        <c:minorUnit val="1"/>
      </c:valAx>
      <c:valAx>
        <c:axId val="25746925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>
                  <a:alpha val="40000"/>
                </a:srgb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+mn-lt"/>
                    <a:ea typeface="Times New Roman"/>
                    <a:cs typeface="Times New Roman"/>
                  </a:defRPr>
                </a:pPr>
                <a:r>
                  <a:rPr lang="en-US"/>
                  <a:t>Gas</a:t>
                </a:r>
                <a:r>
                  <a:rPr lang="en-US" baseline="0"/>
                  <a:t> Production [MCF]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1.9553442301029414E-2"/>
              <c:y val="0.31162991059843975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57463768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6776033568717289"/>
          <c:y val="0.19888976377952752"/>
          <c:w val="0.24778038763210203"/>
          <c:h val="0.12983245844269467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+mn-lt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397159921367296"/>
          <c:y val="0.12263129542766558"/>
          <c:w val="0.76602134322867066"/>
          <c:h val="0.74646960113592353"/>
        </c:manualLayout>
      </c:layout>
      <c:scatterChart>
        <c:scatterStyle val="lineMarker"/>
        <c:varyColors val="0"/>
        <c:ser>
          <c:idx val="0"/>
          <c:order val="0"/>
          <c:tx>
            <c:strRef>
              <c:f>'\\flagg\disk43\IPAMS\IHS_enerdeq\2011updates\williston_IHS2011_CY2009\CY2011_Update\CY2011_RevisedforHistorical\hist\[Bakken_hist_activity_DATA_032813.xlsx]cnty_data'!$B$5</c:f>
              <c:strCache>
                <c:ptCount val="1"/>
                <c:pt idx="0">
                  <c:v>Natural Gas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'\\flagg\disk43\IPAMS\IHS_enerdeq\2011updates\williston_IHS2011_CY2009\CY2011_Update\CY2011_RevisedforHistorical\hist\[Bakken_hist_activity_DATA_032813.xlsx]cnty_data'!$A$6:$A$48</c:f>
              <c:numCache>
                <c:formatCode>General</c:formatCode>
                <c:ptCount val="4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</c:numCache>
            </c:numRef>
          </c:xVal>
          <c:yVal>
            <c:numRef>
              <c:f>'\\flagg\disk43\IPAMS\IHS_enerdeq\2011updates\williston_IHS2011_CY2009\CY2011_Update\CY2011_RevisedforHistorical\hist\[Bakken_hist_activity_DATA_032813.xlsx]cnty_data'!$B$6:$B$48</c:f>
              <c:numCache>
                <c:formatCode>General</c:formatCode>
                <c:ptCount val="4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612388</c:v>
                </c:pt>
                <c:pt idx="4">
                  <c:v>565196</c:v>
                </c:pt>
                <c:pt idx="5">
                  <c:v>442667</c:v>
                </c:pt>
                <c:pt idx="6">
                  <c:v>676707</c:v>
                </c:pt>
                <c:pt idx="7">
                  <c:v>6828487</c:v>
                </c:pt>
                <c:pt idx="8">
                  <c:v>6341965</c:v>
                </c:pt>
                <c:pt idx="9">
                  <c:v>1747765</c:v>
                </c:pt>
                <c:pt idx="10">
                  <c:v>5112749</c:v>
                </c:pt>
                <c:pt idx="11">
                  <c:v>6353323</c:v>
                </c:pt>
                <c:pt idx="12">
                  <c:v>6451314</c:v>
                </c:pt>
                <c:pt idx="13">
                  <c:v>6202609</c:v>
                </c:pt>
                <c:pt idx="14">
                  <c:v>6237789</c:v>
                </c:pt>
                <c:pt idx="15">
                  <c:v>8841225</c:v>
                </c:pt>
                <c:pt idx="16">
                  <c:v>8453354</c:v>
                </c:pt>
                <c:pt idx="17">
                  <c:v>11931081</c:v>
                </c:pt>
                <c:pt idx="18">
                  <c:v>8030704</c:v>
                </c:pt>
                <c:pt idx="19">
                  <c:v>7695603</c:v>
                </c:pt>
                <c:pt idx="20">
                  <c:v>8453578</c:v>
                </c:pt>
                <c:pt idx="21">
                  <c:v>7963398</c:v>
                </c:pt>
                <c:pt idx="22">
                  <c:v>7774862</c:v>
                </c:pt>
                <c:pt idx="23">
                  <c:v>13543385</c:v>
                </c:pt>
                <c:pt idx="24">
                  <c:v>14778783</c:v>
                </c:pt>
                <c:pt idx="25">
                  <c:v>13062784</c:v>
                </c:pt>
                <c:pt idx="26">
                  <c:v>13735886</c:v>
                </c:pt>
                <c:pt idx="27">
                  <c:v>15860792</c:v>
                </c:pt>
                <c:pt idx="28">
                  <c:v>16090418</c:v>
                </c:pt>
                <c:pt idx="29">
                  <c:v>13790134</c:v>
                </c:pt>
                <c:pt idx="30">
                  <c:v>11797555</c:v>
                </c:pt>
                <c:pt idx="31">
                  <c:v>14779509</c:v>
                </c:pt>
                <c:pt idx="32">
                  <c:v>16951000</c:v>
                </c:pt>
                <c:pt idx="33">
                  <c:v>16317087</c:v>
                </c:pt>
                <c:pt idx="34">
                  <c:v>14133321</c:v>
                </c:pt>
                <c:pt idx="35">
                  <c:v>11865827</c:v>
                </c:pt>
                <c:pt idx="36">
                  <c:v>12993803</c:v>
                </c:pt>
                <c:pt idx="37">
                  <c:v>14239306</c:v>
                </c:pt>
                <c:pt idx="38">
                  <c:v>13116424</c:v>
                </c:pt>
                <c:pt idx="39">
                  <c:v>12132993</c:v>
                </c:pt>
                <c:pt idx="40">
                  <c:v>11134275</c:v>
                </c:pt>
                <c:pt idx="41">
                  <c:v>8383483</c:v>
                </c:pt>
                <c:pt idx="42">
                  <c:v>7673532</c:v>
                </c:pt>
              </c:numCache>
            </c:numRef>
          </c:yVal>
          <c:smooth val="0"/>
        </c:ser>
        <c:ser>
          <c:idx val="1"/>
          <c:order val="1"/>
          <c:tx>
            <c:v>Natural Gas - Projected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8468232719060975E-2"/>
                  <c:y val="-3.0454253104304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631853420888366E-2"/>
                  <c:y val="2.8278949311139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3977370613578794E-3"/>
                  <c:y val="-3.262955689746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;\-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'\\flagg\disk43\IPAMS\IHS_enerdeq\2011updates\williston_IHS2011_CY2009\CY2011_Update\CY2011_RevisedforHistorical\hist\[Bakken_hist_activity_DATA_032813.xlsx]cnty_data'!$A$49:$A$51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xVal>
          <c:yVal>
            <c:numRef>
              <c:f>'\\flagg\disk43\IPAMS\IHS_enerdeq\2011updates\williston_IHS2011_CY2009\CY2011_Update\CY2011_RevisedforHistorical\hist\[Bakken_hist_activity_DATA_032813.xlsx]cnty_data'!$B$49:$B$51</c:f>
              <c:numCache>
                <c:formatCode>General</c:formatCode>
                <c:ptCount val="3"/>
                <c:pt idx="0">
                  <c:v>7673532</c:v>
                </c:pt>
                <c:pt idx="1">
                  <c:v>7673532</c:v>
                </c:pt>
                <c:pt idx="2">
                  <c:v>7673532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7459064"/>
        <c:axId val="257467688"/>
      </c:scatterChart>
      <c:valAx>
        <c:axId val="257459064"/>
        <c:scaling>
          <c:orientation val="minMax"/>
          <c:max val="2017"/>
          <c:min val="2000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1733773267630556"/>
              <c:y val="0.9364827244955036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57467688"/>
        <c:crosses val="autoZero"/>
        <c:crossBetween val="midCat"/>
        <c:minorUnit val="1"/>
      </c:valAx>
      <c:valAx>
        <c:axId val="25746768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+mn-lt"/>
                    <a:ea typeface="Times New Roman"/>
                    <a:cs typeface="Times New Roman"/>
                  </a:defRPr>
                </a:pPr>
                <a:r>
                  <a:rPr lang="en-US"/>
                  <a:t>Gas Production [MCF]</a:t>
                </a:r>
              </a:p>
            </c:rich>
          </c:tx>
          <c:layout>
            <c:manualLayout>
              <c:xMode val="edge"/>
              <c:yMode val="edge"/>
              <c:x val="1.3635252651943109E-2"/>
              <c:y val="0.33120764473692094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57459064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1597617625766771"/>
          <c:y val="0.59007250118325372"/>
          <c:w val="0.2389031031584726"/>
          <c:h val="0.1048325144542085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+mn-lt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AE785CE3-82DA-4BFD-A106-2EB84CE9AE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00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2FEA8670-32AC-4E6F-BDF0-B236AC8561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20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xfrm>
            <a:off x="976313" y="4559300"/>
            <a:ext cx="5362575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Times New Roman" pitchFamily="18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6D71D1-FDE8-4319-95A5-5E36E36703D0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2850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76200" y="6643688"/>
            <a:ext cx="3048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0">
                <a:solidFill>
                  <a:schemeClr val="bg1"/>
                </a:solidFill>
                <a:latin typeface="Tw Cen MT" pitchFamily="34" charset="0"/>
              </a:rPr>
              <a:t>Template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 tIns="45720" bIns="45720" anchor="ctr" anchorCtr="0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 baseline="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76200" y="6643688"/>
            <a:ext cx="3048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0">
                <a:solidFill>
                  <a:schemeClr val="bg1"/>
                </a:solidFill>
                <a:latin typeface="Tw Cen MT" pitchFamily="34" charset="0"/>
              </a:rPr>
              <a:t>Template</a:t>
            </a:r>
          </a:p>
        </p:txBody>
      </p:sp>
      <p:pic>
        <p:nvPicPr>
          <p:cNvPr id="26" name="Picture 25" descr="C:\Users\crea\Desktop\ENVIRONlogoL(cmyk)smal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5" y="6399530"/>
            <a:ext cx="1956435" cy="42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FiveSqreComp_1007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" y="2130552"/>
            <a:ext cx="8074152" cy="144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03A3-9A43-40F9-AAAA-E63C17C60C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F2D2-1A0A-4B61-AA90-13B3E1740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52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03A3-9A43-40F9-AAAA-E63C17C60C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F2D2-1A0A-4B61-AA90-13B3E1740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57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03A3-9A43-40F9-AAAA-E63C17C60C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F2D2-1A0A-4B61-AA90-13B3E1740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02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03A3-9A43-40F9-AAAA-E63C17C60C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F2D2-1A0A-4B61-AA90-13B3E1740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116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03A3-9A43-40F9-AAAA-E63C17C60C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F2D2-1A0A-4B61-AA90-13B3E1740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662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03A3-9A43-40F9-AAAA-E63C17C60C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F2D2-1A0A-4B61-AA90-13B3E1740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7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03A3-9A43-40F9-AAAA-E63C17C60C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F2D2-1A0A-4B61-AA90-13B3E1740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713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03A3-9A43-40F9-AAAA-E63C17C60C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F2D2-1A0A-4B61-AA90-13B3E1740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522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03A3-9A43-40F9-AAAA-E63C17C60C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F2D2-1A0A-4B61-AA90-13B3E1740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54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03A3-9A43-40F9-AAAA-E63C17C60C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F2D2-1A0A-4B61-AA90-13B3E1740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0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791" y="6529388"/>
            <a:ext cx="1012825" cy="252412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278BB0A0-5410-4A50-B179-15B166CC9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906713"/>
            <a:ext cx="8001000" cy="1500187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www.google.com</a:t>
            </a:r>
          </a:p>
          <a:p>
            <a:pPr lvl="0"/>
            <a:r>
              <a:rPr lang="en-US" dirty="0" smtClean="0"/>
              <a:t>www.environcorp.com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09600" y="990600"/>
            <a:ext cx="7952232" cy="1400822"/>
            <a:chOff x="353568" y="2286000"/>
            <a:chExt cx="7952232" cy="1400822"/>
          </a:xfrm>
        </p:grpSpPr>
        <p:pic>
          <p:nvPicPr>
            <p:cNvPr id="8" name="Picture 1" descr="https://marcomm.environcorp.com/media/lorez/1235_lr.jpg"/>
            <p:cNvPicPr>
              <a:picLocks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3568" y="2286000"/>
              <a:ext cx="1399032" cy="139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 descr="https://marcomm.environcorp.com/media/lorez/1287_lr.jp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0" y="2286000"/>
              <a:ext cx="13716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 descr="https://marcomm.environcorp.com/media/lorez/1228_lr.jp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600" y="2286000"/>
              <a:ext cx="1399032" cy="139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 descr="https://marcomm.environcorp.com/media/lorez/264_lr.jp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81200" y="2286000"/>
              <a:ext cx="1400822" cy="1400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" descr="https://marcomm.environcorp.com/media/lorez/1286_lr.jpg"/>
            <p:cNvPicPr>
              <a:picLocks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06768" y="2286000"/>
              <a:ext cx="1399032" cy="139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791" y="6529388"/>
            <a:ext cx="1012825" cy="252412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278BB0A0-5410-4A50-B179-15B166CC9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43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343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553200"/>
            <a:ext cx="1012825" cy="252412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278BB0A0-5410-4A50-B179-15B166CC9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553200"/>
            <a:ext cx="1012825" cy="252412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278BB0A0-5410-4A50-B179-15B166CC9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553200"/>
            <a:ext cx="1012825" cy="252412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278BB0A0-5410-4A50-B179-15B166CC9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553200"/>
            <a:ext cx="1012825" cy="252412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278BB0A0-5410-4A50-B179-15B166CC9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553200"/>
            <a:ext cx="1012825" cy="252412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278BB0A0-5410-4A50-B179-15B166CC9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03A3-9A43-40F9-AAAA-E63C17C60C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F2D2-1A0A-4B61-AA90-13B3E1740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014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52425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839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20" name="Picture 19" descr="C:\Users\crea\Desktop\ENVIRONlogoL(cmyk)small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4" y="76200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1" r:id="rId7"/>
    <p:sldLayoutId id="2147483662" r:id="rId8"/>
  </p:sldLayoutIdLst>
  <p:transition>
    <p:cut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D4D4D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05000"/>
        <a:buFont typeface="Wingdings" pitchFamily="2" charset="2"/>
        <a:buChar char="§"/>
        <a:defRPr sz="2400">
          <a:solidFill>
            <a:srgbClr val="4D4D4D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D4D4D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04D03A3-9A43-40F9-AAAA-E63C17C60CD7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4/11/2013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5D7F2D2-1A0A-4B61-AA90-13B3E1740D4E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18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r.nd.gov/oilgas/stats/Gas1990ToPresent.pdf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hyperlink" Target="http://northdakotapipelines.com/oil-transportation-tabl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ndpipelines.files.wordpress.com/2012/07/bentek_ogrp-slides-8-14-2012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ndpipelines.files.wordpress.com/2012/07/bentek_ogrp-slides-8-14-2012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buFont typeface="Monotype Sorts"/>
              <a:buNone/>
            </a:pPr>
            <a:r>
              <a:rPr lang="en-US" sz="3200" dirty="0"/>
              <a:t>Williston Basin Oil and Gas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Emission </a:t>
            </a:r>
            <a:r>
              <a:rPr lang="en-US" sz="3200" dirty="0"/>
              <a:t>Inventory:</a:t>
            </a:r>
            <a:br>
              <a:rPr lang="en-US" sz="3200" dirty="0"/>
            </a:br>
            <a:r>
              <a:rPr lang="en-US" sz="3200" dirty="0"/>
              <a:t>Midterm Year Activity Forecasts</a:t>
            </a:r>
            <a:endParaRPr lang="en-US" sz="3000" dirty="0" smtClean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871912"/>
            <a:ext cx="7521575" cy="2224088"/>
          </a:xfrm>
          <a:noFill/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ENVIRON International Corporation</a:t>
            </a:r>
          </a:p>
          <a:p>
            <a:r>
              <a:rPr lang="en-US" sz="2400" dirty="0" smtClean="0"/>
              <a:t>April 16, 2013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 smtClean="0"/>
              <a:t>Bakken</a:t>
            </a:r>
            <a:r>
              <a:rPr lang="en-US" sz="3600" dirty="0" smtClean="0"/>
              <a:t> Subarea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Drilling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Oil well spuds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779723"/>
              </p:ext>
            </p:extLst>
          </p:nvPr>
        </p:nvGraphicFramePr>
        <p:xfrm>
          <a:off x="228600" y="1828800"/>
          <a:ext cx="8559053" cy="4824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3444589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914400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Bakken</a:t>
            </a:r>
            <a:r>
              <a:rPr lang="en-US" sz="3600" dirty="0" smtClean="0"/>
              <a:t> Subarea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Drilling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Gas well spuds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30129"/>
              </p:ext>
            </p:extLst>
          </p:nvPr>
        </p:nvGraphicFramePr>
        <p:xfrm>
          <a:off x="304800" y="1676400"/>
          <a:ext cx="8534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597037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914400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Bakken</a:t>
            </a:r>
            <a:r>
              <a:rPr lang="en-US" sz="3600" dirty="0" smtClean="0"/>
              <a:t> Subarea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Active Wells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8392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Oil Wells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637671"/>
              </p:ext>
            </p:extLst>
          </p:nvPr>
        </p:nvGraphicFramePr>
        <p:xfrm>
          <a:off x="304800" y="1828800"/>
          <a:ext cx="8583706" cy="4443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250004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914400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Bakken</a:t>
            </a:r>
            <a:r>
              <a:rPr lang="en-US" sz="3600" dirty="0" smtClean="0"/>
              <a:t> Subarea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Active Wells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524000"/>
            <a:ext cx="88392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Gas Wells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713184"/>
              </p:ext>
            </p:extLst>
          </p:nvPr>
        </p:nvGraphicFramePr>
        <p:xfrm>
          <a:off x="228600" y="1905000"/>
          <a:ext cx="8583706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294886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914400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Bakken</a:t>
            </a:r>
            <a:r>
              <a:rPr lang="en-US" sz="3600" dirty="0" smtClean="0"/>
              <a:t> Subarea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Crude Oil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524000"/>
            <a:ext cx="88392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Oil Wells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311183"/>
              </p:ext>
            </p:extLst>
          </p:nvPr>
        </p:nvGraphicFramePr>
        <p:xfrm>
          <a:off x="280147" y="1905000"/>
          <a:ext cx="8583706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475811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914400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Bakken</a:t>
            </a:r>
            <a:r>
              <a:rPr lang="en-US" sz="3600" dirty="0" smtClean="0"/>
              <a:t> Subarea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Condensate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524000"/>
            <a:ext cx="88392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Gas Wells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945397"/>
              </p:ext>
            </p:extLst>
          </p:nvPr>
        </p:nvGraphicFramePr>
        <p:xfrm>
          <a:off x="280147" y="1905000"/>
          <a:ext cx="858370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695760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914400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Bakken</a:t>
            </a:r>
            <a:r>
              <a:rPr lang="en-US" sz="3600" dirty="0" smtClean="0">
                <a:solidFill>
                  <a:prstClr val="black"/>
                </a:solidFill>
              </a:rPr>
              <a:t> Subarea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Associated Gas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8392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Oil wells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249816"/>
              </p:ext>
            </p:extLst>
          </p:nvPr>
        </p:nvGraphicFramePr>
        <p:xfrm>
          <a:off x="304800" y="1752600"/>
          <a:ext cx="858370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36844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914400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Bakken</a:t>
            </a:r>
            <a:r>
              <a:rPr lang="en-US" sz="3600" dirty="0" smtClean="0">
                <a:solidFill>
                  <a:prstClr val="black"/>
                </a:solidFill>
              </a:rPr>
              <a:t> Subarea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Natural Gas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8392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Gas wells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223861"/>
              </p:ext>
            </p:extLst>
          </p:nvPr>
        </p:nvGraphicFramePr>
        <p:xfrm>
          <a:off x="228600" y="1828800"/>
          <a:ext cx="8583706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320013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Cedar Creek Anticline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Drilling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Oil well spuds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367449"/>
              </p:ext>
            </p:extLst>
          </p:nvPr>
        </p:nvGraphicFramePr>
        <p:xfrm>
          <a:off x="228600" y="1676400"/>
          <a:ext cx="8583706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88796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Cedar Creek Anticline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Drilling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Gas well spuds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388476"/>
              </p:ext>
            </p:extLst>
          </p:nvPr>
        </p:nvGraphicFramePr>
        <p:xfrm>
          <a:off x="228600" y="1828800"/>
          <a:ext cx="8583706" cy="4747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404000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839200" cy="9144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839200" cy="5181600"/>
          </a:xfrm>
        </p:spPr>
        <p:txBody>
          <a:bodyPr/>
          <a:lstStyle/>
          <a:p>
            <a:r>
              <a:rPr lang="en-US" dirty="0" smtClean="0"/>
              <a:t>Activity forecasting method</a:t>
            </a:r>
          </a:p>
          <a:p>
            <a:r>
              <a:rPr lang="en-US" dirty="0" smtClean="0"/>
              <a:t>Activity forecasts by basin subareas</a:t>
            </a:r>
          </a:p>
          <a:p>
            <a:r>
              <a:rPr lang="en-US" dirty="0" smtClean="0"/>
              <a:t>Oil and gas takeaway infrastructure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0232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Cedar Creek Anticline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Number of Active Wells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Oil Wells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858638"/>
              </p:ext>
            </p:extLst>
          </p:nvPr>
        </p:nvGraphicFramePr>
        <p:xfrm>
          <a:off x="280147" y="1905000"/>
          <a:ext cx="8583706" cy="4443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264351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Cedar Creek Anticline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Number of Active Wells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Gas Wells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392104"/>
              </p:ext>
            </p:extLst>
          </p:nvPr>
        </p:nvGraphicFramePr>
        <p:xfrm>
          <a:off x="228600" y="1981200"/>
          <a:ext cx="8583706" cy="4443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127719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Cedar Creek Anticline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Crude Oil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524000"/>
            <a:ext cx="88392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Oil Wells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221635"/>
              </p:ext>
            </p:extLst>
          </p:nvPr>
        </p:nvGraphicFramePr>
        <p:xfrm>
          <a:off x="280147" y="1905000"/>
          <a:ext cx="858370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019860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Cedar Creek Anticline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Condensate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524000"/>
            <a:ext cx="88392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Gas Wells</a:t>
            </a:r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090177"/>
              </p:ext>
            </p:extLst>
          </p:nvPr>
        </p:nvGraphicFramePr>
        <p:xfrm>
          <a:off x="280147" y="1905000"/>
          <a:ext cx="8583706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503164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609600"/>
            <a:ext cx="88392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Cedar Creek Anticline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Associated Gas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8392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Oil wells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649411"/>
              </p:ext>
            </p:extLst>
          </p:nvPr>
        </p:nvGraphicFramePr>
        <p:xfrm>
          <a:off x="280147" y="1905000"/>
          <a:ext cx="8583706" cy="4443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259776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Cedar Creek Anticline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Natural Gas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8392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Gas wells</a:t>
            </a: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301485"/>
              </p:ext>
            </p:extLst>
          </p:nvPr>
        </p:nvGraphicFramePr>
        <p:xfrm>
          <a:off x="280147" y="1905000"/>
          <a:ext cx="8583706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943349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All Remaining Counties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Drilling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Oil well spuds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361057"/>
              </p:ext>
            </p:extLst>
          </p:nvPr>
        </p:nvGraphicFramePr>
        <p:xfrm>
          <a:off x="228600" y="1752600"/>
          <a:ext cx="8583706" cy="4900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736236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8392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All Remaining Counties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Drilling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Gas well spuds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713023"/>
              </p:ext>
            </p:extLst>
          </p:nvPr>
        </p:nvGraphicFramePr>
        <p:xfrm>
          <a:off x="152400" y="1752600"/>
          <a:ext cx="8583706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992102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8392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All Remaining Counties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Number of Active Wells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8392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Oil Wells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566079"/>
              </p:ext>
            </p:extLst>
          </p:nvPr>
        </p:nvGraphicFramePr>
        <p:xfrm>
          <a:off x="280147" y="1905000"/>
          <a:ext cx="858370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239460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8392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All Remaining Counties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Number of Active Wells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447800"/>
            <a:ext cx="88392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Gas Wells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503244"/>
              </p:ext>
            </p:extLst>
          </p:nvPr>
        </p:nvGraphicFramePr>
        <p:xfrm>
          <a:off x="280147" y="1905000"/>
          <a:ext cx="8583706" cy="4443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047630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914400"/>
          </a:xfrm>
        </p:spPr>
        <p:txBody>
          <a:bodyPr/>
          <a:lstStyle/>
          <a:p>
            <a:r>
              <a:rPr lang="en-US" dirty="0" smtClean="0"/>
              <a:t>Forecasting Method: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181600"/>
          </a:xfrm>
        </p:spPr>
        <p:txBody>
          <a:bodyPr/>
          <a:lstStyle/>
          <a:p>
            <a:r>
              <a:rPr lang="en-US" dirty="0" smtClean="0"/>
              <a:t>Primary Data Sources:</a:t>
            </a:r>
          </a:p>
          <a:p>
            <a:pPr lvl="1"/>
            <a:r>
              <a:rPr lang="en-US" dirty="0" smtClean="0"/>
              <a:t>IHS Oil and Gas Database (historical data)</a:t>
            </a:r>
          </a:p>
          <a:p>
            <a:pPr lvl="1"/>
            <a:r>
              <a:rPr lang="en-US" dirty="0" smtClean="0"/>
              <a:t>Operator input (drilling forecasts, well decline)</a:t>
            </a:r>
          </a:p>
          <a:p>
            <a:r>
              <a:rPr lang="en-US" dirty="0" smtClean="0"/>
              <a:t>Secondary sources for validation</a:t>
            </a:r>
          </a:p>
          <a:p>
            <a:pPr lvl="1"/>
            <a:r>
              <a:rPr lang="en-US" dirty="0" smtClean="0"/>
              <a:t>2012 </a:t>
            </a:r>
            <a:r>
              <a:rPr lang="en-US" dirty="0" err="1" smtClean="0"/>
              <a:t>Bentek</a:t>
            </a:r>
            <a:r>
              <a:rPr lang="en-US" dirty="0" smtClean="0"/>
              <a:t> Study (gas and oil production)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79905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8392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All Remaining Counties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Crude Oil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8392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Oil Wells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384714"/>
              </p:ext>
            </p:extLst>
          </p:nvPr>
        </p:nvGraphicFramePr>
        <p:xfrm>
          <a:off x="280147" y="1905000"/>
          <a:ext cx="8583706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756376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All Remaining Counties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Condensate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524000"/>
            <a:ext cx="88392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Gas Wells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098915"/>
              </p:ext>
            </p:extLst>
          </p:nvPr>
        </p:nvGraphicFramePr>
        <p:xfrm>
          <a:off x="280147" y="1905000"/>
          <a:ext cx="8583706" cy="4443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93274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8392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All Remaining Counties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Associated Gas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524000"/>
            <a:ext cx="88392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Oil wells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535179"/>
              </p:ext>
            </p:extLst>
          </p:nvPr>
        </p:nvGraphicFramePr>
        <p:xfrm>
          <a:off x="280147" y="1905000"/>
          <a:ext cx="8583706" cy="4443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162006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3400"/>
            <a:ext cx="88392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All Remaining Counties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Natural Gas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524000"/>
            <a:ext cx="88392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Gas wells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947569"/>
              </p:ext>
            </p:extLst>
          </p:nvPr>
        </p:nvGraphicFramePr>
        <p:xfrm>
          <a:off x="280147" y="1905000"/>
          <a:ext cx="8583706" cy="4443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653739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8392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Infrastructure Development: </a:t>
            </a:r>
            <a:br>
              <a:rPr lang="en-US" dirty="0" smtClean="0"/>
            </a:br>
            <a:r>
              <a:rPr lang="en-US" dirty="0" err="1" smtClean="0"/>
              <a:t>Casinghead</a:t>
            </a:r>
            <a:r>
              <a:rPr lang="en-US" dirty="0" smtClean="0"/>
              <a:t> Gas Flaring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752600"/>
            <a:ext cx="7581900" cy="454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905000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0" dirty="0" smtClean="0">
                <a:latin typeface="Calibri" pitchFamily="34" charset="0"/>
              </a:rPr>
              <a:t>Data from 2009 to Jan 2013 from ND DMR </a:t>
            </a:r>
            <a:r>
              <a:rPr lang="en-US" sz="1600" b="0" dirty="0" smtClean="0">
                <a:latin typeface="Calibri" pitchFamily="34" charset="0"/>
                <a:hlinkClick r:id="rId3"/>
              </a:rPr>
              <a:t>https://www.dmr.nd.gov/oilgas/stats/Gas1990ToPresent.pdf</a:t>
            </a:r>
            <a:r>
              <a:rPr lang="en-US" sz="1600" b="0" dirty="0" smtClean="0">
                <a:latin typeface="Calibri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0992652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839200" cy="914400"/>
          </a:xfrm>
        </p:spPr>
        <p:txBody>
          <a:bodyPr/>
          <a:lstStyle/>
          <a:p>
            <a:r>
              <a:rPr lang="en-US" dirty="0" smtClean="0"/>
              <a:t>Infrastructure Development: 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181600"/>
          </a:xfrm>
        </p:spPr>
        <p:txBody>
          <a:bodyPr/>
          <a:lstStyle/>
          <a:p>
            <a:r>
              <a:rPr lang="en-US" dirty="0" smtClean="0"/>
              <a:t>Direct </a:t>
            </a:r>
            <a:r>
              <a:rPr lang="en-US" dirty="0"/>
              <a:t>to pipeline </a:t>
            </a:r>
            <a:r>
              <a:rPr lang="en-US" dirty="0" smtClean="0"/>
              <a:t>infrastructure?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79765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325562"/>
          </a:xfrm>
        </p:spPr>
        <p:txBody>
          <a:bodyPr>
            <a:normAutofit/>
          </a:bodyPr>
          <a:lstStyle/>
          <a:p>
            <a:r>
              <a:rPr lang="en-US" dirty="0" smtClean="0"/>
              <a:t>Infrastructure Development: Oil</a:t>
            </a:r>
            <a:br>
              <a:rPr lang="en-US" dirty="0" smtClean="0"/>
            </a:br>
            <a:r>
              <a:rPr lang="en-US" dirty="0" smtClean="0"/>
              <a:t>Pipeline vs. Rail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6002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1600" b="0" dirty="0" smtClean="0">
                <a:latin typeface="Calibri" pitchFamily="34" charset="0"/>
              </a:rPr>
              <a:t>source: NDPA </a:t>
            </a:r>
            <a:r>
              <a:rPr lang="en-US" sz="1600" b="0" dirty="0" smtClean="0">
                <a:latin typeface="Calibri" pitchFamily="34" charset="0"/>
                <a:hlinkClick r:id="rId2"/>
              </a:rPr>
              <a:t>http://northdakotapipelines.com/oil-transportation-table/</a:t>
            </a:r>
            <a:r>
              <a:rPr lang="en-US" sz="1600" b="0" dirty="0" smtClean="0">
                <a:latin typeface="Calibri" pitchFamily="34" charset="0"/>
              </a:rPr>
              <a:t> </a:t>
            </a:r>
            <a:endParaRPr lang="en-US" sz="1600" b="0" dirty="0">
              <a:latin typeface="Calibri" pitchFamily="34" charset="0"/>
            </a:endParaRPr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725378"/>
              </p:ext>
            </p:extLst>
          </p:nvPr>
        </p:nvGraphicFramePr>
        <p:xfrm>
          <a:off x="609600" y="1600200"/>
          <a:ext cx="7620000" cy="444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865482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Forecasting Method: Basin Subareas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1295400"/>
            <a:ext cx="6620435" cy="511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8099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Arrow Connector 25"/>
          <p:cNvCxnSpPr/>
          <p:nvPr/>
        </p:nvCxnSpPr>
        <p:spPr>
          <a:xfrm>
            <a:off x="5943600" y="4916169"/>
            <a:ext cx="0" cy="513081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086100" y="4916805"/>
            <a:ext cx="0" cy="512445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0863"/>
            <a:ext cx="8229600" cy="868362"/>
          </a:xfrm>
        </p:spPr>
        <p:txBody>
          <a:bodyPr/>
          <a:lstStyle/>
          <a:p>
            <a:r>
              <a:rPr lang="en-US" dirty="0" smtClean="0"/>
              <a:t>Forecasting Method: Flow Chart</a:t>
            </a:r>
            <a:endParaRPr lang="en-US" dirty="0"/>
          </a:p>
        </p:txBody>
      </p:sp>
      <p:sp>
        <p:nvSpPr>
          <p:cNvPr id="18" name="Text Box 1"/>
          <p:cNvSpPr txBox="1"/>
          <p:nvPr/>
        </p:nvSpPr>
        <p:spPr>
          <a:xfrm>
            <a:off x="394970" y="1431923"/>
            <a:ext cx="2517140" cy="1410495"/>
          </a:xfrm>
          <a:prstGeom prst="roundRect">
            <a:avLst/>
          </a:prstGeom>
          <a:solidFill>
            <a:srgbClr val="FFFFCC"/>
          </a:solidFill>
          <a:ln cap="rnd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Calibri" pitchFamily="34" charset="0"/>
                <a:ea typeface="Calibri"/>
                <a:cs typeface="Times New Roman"/>
              </a:rPr>
              <a:t>Future Years Drilling Schedule (2012 – 2015)</a:t>
            </a:r>
          </a:p>
        </p:txBody>
      </p:sp>
      <p:sp>
        <p:nvSpPr>
          <p:cNvPr id="19" name="Text Box 4"/>
          <p:cNvSpPr txBox="1"/>
          <p:nvPr/>
        </p:nvSpPr>
        <p:spPr>
          <a:xfrm>
            <a:off x="200025" y="3552111"/>
            <a:ext cx="4050792" cy="1523999"/>
          </a:xfrm>
          <a:prstGeom prst="roundRect">
            <a:avLst/>
          </a:prstGeom>
          <a:solidFill>
            <a:srgbClr val="DDFFF7"/>
          </a:solidFill>
          <a:ln cap="rnd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Calibri" pitchFamily="34" charset="0"/>
                <a:ea typeface="Calibri"/>
                <a:cs typeface="Times New Roman"/>
              </a:rPr>
              <a:t>Midterm Year Production from Wells Added After Base Year 2011</a:t>
            </a:r>
          </a:p>
        </p:txBody>
      </p:sp>
      <p:sp>
        <p:nvSpPr>
          <p:cNvPr id="20" name="Text Box 6"/>
          <p:cNvSpPr txBox="1"/>
          <p:nvPr/>
        </p:nvSpPr>
        <p:spPr>
          <a:xfrm>
            <a:off x="4788534" y="3558539"/>
            <a:ext cx="4050665" cy="1523999"/>
          </a:xfrm>
          <a:prstGeom prst="roundRect">
            <a:avLst/>
          </a:prstGeom>
          <a:solidFill>
            <a:srgbClr val="DDFFF7"/>
          </a:solidFill>
          <a:ln cap="rnd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Calibri" pitchFamily="34" charset="0"/>
                <a:ea typeface="Calibri"/>
                <a:cs typeface="Times New Roman"/>
              </a:rPr>
              <a:t>Midterm Year Production from Wells in Operation in Base Year 2011 and Earlier</a:t>
            </a:r>
          </a:p>
        </p:txBody>
      </p:sp>
      <p:sp>
        <p:nvSpPr>
          <p:cNvPr id="21" name="Text Box 9"/>
          <p:cNvSpPr txBox="1"/>
          <p:nvPr/>
        </p:nvSpPr>
        <p:spPr>
          <a:xfrm>
            <a:off x="5905500" y="1431922"/>
            <a:ext cx="3047999" cy="1385453"/>
          </a:xfrm>
          <a:prstGeom prst="roundRect">
            <a:avLst/>
          </a:prstGeom>
          <a:solidFill>
            <a:srgbClr val="DDFFF7"/>
          </a:solidFill>
          <a:ln cap="rnd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Calibri" pitchFamily="34" charset="0"/>
                <a:ea typeface="Calibri"/>
                <a:cs typeface="Times New Roman"/>
              </a:rPr>
              <a:t>2011 Production </a:t>
            </a:r>
            <a:r>
              <a:rPr lang="en-US" sz="2400" dirty="0" smtClean="0">
                <a:effectLst/>
                <a:latin typeface="Calibri" pitchFamily="34" charset="0"/>
                <a:ea typeface="Calibri"/>
                <a:cs typeface="Times New Roman"/>
              </a:rPr>
              <a:t>(</a:t>
            </a:r>
            <a:r>
              <a:rPr lang="en-US" sz="2400" dirty="0">
                <a:effectLst/>
                <a:latin typeface="Calibri" pitchFamily="34" charset="0"/>
                <a:ea typeface="Calibri"/>
                <a:cs typeface="Times New Roman"/>
              </a:rPr>
              <a:t>source: IHS database)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effectLst/>
                <a:latin typeface="Calibri" pitchFamily="34" charset="0"/>
                <a:ea typeface="Calibri"/>
                <a:cs typeface="Times New Roman"/>
              </a:rPr>
              <a:t> </a:t>
            </a:r>
          </a:p>
        </p:txBody>
      </p:sp>
      <p:sp>
        <p:nvSpPr>
          <p:cNvPr id="22" name="Text Box 10"/>
          <p:cNvSpPr txBox="1"/>
          <p:nvPr/>
        </p:nvSpPr>
        <p:spPr>
          <a:xfrm>
            <a:off x="3735387" y="1450973"/>
            <a:ext cx="1405573" cy="1397796"/>
          </a:xfrm>
          <a:prstGeom prst="roundRect">
            <a:avLst/>
          </a:prstGeom>
          <a:solidFill>
            <a:srgbClr val="FFFFCC"/>
          </a:solidFill>
          <a:ln cap="rnd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Calibri" pitchFamily="34" charset="0"/>
                <a:ea typeface="Calibri"/>
                <a:cs typeface="Times New Roman"/>
              </a:rPr>
              <a:t>Well Decline Curve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alibri" pitchFamily="34" charset="0"/>
                <a:ea typeface="Calibri"/>
                <a:cs typeface="Times New Roman"/>
              </a:rPr>
              <a:t> </a:t>
            </a:r>
          </a:p>
        </p:txBody>
      </p:sp>
      <p:sp>
        <p:nvSpPr>
          <p:cNvPr id="23" name="Text Box 16"/>
          <p:cNvSpPr txBox="1"/>
          <p:nvPr/>
        </p:nvSpPr>
        <p:spPr>
          <a:xfrm>
            <a:off x="2605405" y="5429250"/>
            <a:ext cx="3756660" cy="1051560"/>
          </a:xfrm>
          <a:prstGeom prst="roundRect">
            <a:avLst/>
          </a:prstGeom>
          <a:solidFill>
            <a:srgbClr val="DDFFF7"/>
          </a:solidFill>
          <a:ln cap="rnd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Calibri" pitchFamily="34" charset="0"/>
                <a:ea typeface="Calibri"/>
                <a:cs typeface="Times New Roman"/>
              </a:rPr>
              <a:t>Midterm Year Production from All Wells</a:t>
            </a:r>
          </a:p>
        </p:txBody>
      </p:sp>
      <p:sp>
        <p:nvSpPr>
          <p:cNvPr id="30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 flipH="1">
            <a:off x="2590800" y="3208338"/>
            <a:ext cx="762000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590800" y="2855040"/>
            <a:ext cx="0" cy="343773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/>
          <p:nvPr/>
        </p:nvCxnSpPr>
        <p:spPr>
          <a:xfrm rot="5400000">
            <a:off x="3313194" y="2842578"/>
            <a:ext cx="687544" cy="731520"/>
          </a:xfrm>
          <a:prstGeom prst="bentConnector3">
            <a:avLst/>
          </a:prstGeom>
          <a:ln w="127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791075" y="3208338"/>
            <a:ext cx="762000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791075" y="2855040"/>
            <a:ext cx="0" cy="343773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5400000">
            <a:off x="5491481" y="2845516"/>
            <a:ext cx="731520" cy="731520"/>
          </a:xfrm>
          <a:prstGeom prst="bentConnector3">
            <a:avLst/>
          </a:prstGeom>
          <a:ln w="127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211549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Sample Oil Well Decline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5981700"/>
            <a:ext cx="8334375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Source: Williston </a:t>
            </a:r>
            <a:r>
              <a:rPr lang="en-US" sz="1600" dirty="0"/>
              <a:t>Basin: Greasing the Gears for Growth in North Dakota. NDPA/NDIC Study. BENTEK </a:t>
            </a:r>
            <a:r>
              <a:rPr lang="en-US" sz="1600" dirty="0" smtClean="0"/>
              <a:t>Energy. </a:t>
            </a:r>
            <a:r>
              <a:rPr lang="en-US" sz="1600" dirty="0" smtClean="0">
                <a:hlinkClick r:id="rId2"/>
              </a:rPr>
              <a:t>http://ndpipelines.files.wordpress.com/2012/07/bentek_ogrp-slides-8-14-2012.pdf</a:t>
            </a:r>
            <a:r>
              <a:rPr lang="en-US" sz="1600" dirty="0" smtClean="0"/>
              <a:t> 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219200"/>
            <a:ext cx="842010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37101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87" y="609600"/>
            <a:ext cx="88392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Sample Gas Well Decline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5981700"/>
            <a:ext cx="8334375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Source: Williston </a:t>
            </a:r>
            <a:r>
              <a:rPr lang="en-US" sz="1600" dirty="0"/>
              <a:t>Basin: Greasing the Gears for Growth in North Dakota. NDPA/NDIC Study. BENTEK </a:t>
            </a:r>
            <a:r>
              <a:rPr lang="en-US" sz="1600" dirty="0" smtClean="0"/>
              <a:t>Energy. </a:t>
            </a:r>
            <a:r>
              <a:rPr lang="en-US" sz="1600" dirty="0" smtClean="0">
                <a:hlinkClick r:id="rId2"/>
              </a:rPr>
              <a:t>http://ndpipelines.files.wordpress.com/2012/07/bentek_ogrp-slides-8-14-2012.pdf</a:t>
            </a:r>
            <a:r>
              <a:rPr lang="en-US" sz="1600" dirty="0" smtClean="0"/>
              <a:t> 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334375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82090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3400" b="1" dirty="0">
                <a:latin typeface="Calibri" pitchFamily="34" charset="0"/>
              </a:rPr>
              <a:t>Activity Forecasts By Subarea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5240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Drilling</a:t>
            </a:r>
          </a:p>
          <a:p>
            <a:pPr lvl="1"/>
            <a:r>
              <a:rPr lang="en-US" dirty="0" smtClean="0"/>
              <a:t>Oil well spuds</a:t>
            </a:r>
          </a:p>
          <a:p>
            <a:pPr lvl="1"/>
            <a:r>
              <a:rPr lang="en-US" dirty="0" smtClean="0"/>
              <a:t>Gas well spuds</a:t>
            </a:r>
          </a:p>
          <a:p>
            <a:r>
              <a:rPr lang="en-US" dirty="0" smtClean="0"/>
              <a:t>Active well counts</a:t>
            </a:r>
          </a:p>
          <a:p>
            <a:pPr lvl="1"/>
            <a:r>
              <a:rPr lang="en-US" dirty="0" smtClean="0"/>
              <a:t>Oil wells</a:t>
            </a:r>
          </a:p>
          <a:p>
            <a:pPr lvl="1"/>
            <a:r>
              <a:rPr lang="en-US" dirty="0" smtClean="0"/>
              <a:t>Gas wells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00575" y="1509486"/>
            <a:ext cx="3962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b="0" dirty="0" smtClean="0">
                <a:solidFill>
                  <a:prstClr val="black"/>
                </a:solidFill>
              </a:rPr>
              <a:t>Liquids Production</a:t>
            </a:r>
          </a:p>
          <a:p>
            <a:pPr lvl="1" fontAlgn="auto">
              <a:spcAft>
                <a:spcPts val="0"/>
              </a:spcAft>
            </a:pPr>
            <a:r>
              <a:rPr lang="en-US" b="0" dirty="0" smtClean="0">
                <a:solidFill>
                  <a:prstClr val="black"/>
                </a:solidFill>
              </a:rPr>
              <a:t>Crude oil</a:t>
            </a:r>
          </a:p>
          <a:p>
            <a:pPr lvl="1" fontAlgn="auto">
              <a:spcAft>
                <a:spcPts val="0"/>
              </a:spcAft>
            </a:pPr>
            <a:r>
              <a:rPr lang="en-US" b="0" dirty="0" smtClean="0">
                <a:solidFill>
                  <a:prstClr val="black"/>
                </a:solidFill>
              </a:rPr>
              <a:t>Condensate</a:t>
            </a:r>
          </a:p>
          <a:p>
            <a:pPr fontAlgn="auto">
              <a:spcAft>
                <a:spcPts val="0"/>
              </a:spcAft>
            </a:pPr>
            <a:r>
              <a:rPr lang="en-US" b="0" dirty="0" smtClean="0">
                <a:solidFill>
                  <a:prstClr val="black"/>
                </a:solidFill>
              </a:rPr>
              <a:t>Gas Production</a:t>
            </a:r>
          </a:p>
          <a:p>
            <a:pPr lvl="1" fontAlgn="auto">
              <a:spcAft>
                <a:spcPts val="0"/>
              </a:spcAft>
            </a:pPr>
            <a:r>
              <a:rPr lang="en-US" b="0" dirty="0" smtClean="0">
                <a:solidFill>
                  <a:prstClr val="black"/>
                </a:solidFill>
              </a:rPr>
              <a:t>Associated gas</a:t>
            </a:r>
          </a:p>
          <a:p>
            <a:pPr lvl="1" fontAlgn="auto">
              <a:spcAft>
                <a:spcPts val="0"/>
              </a:spcAft>
            </a:pPr>
            <a:r>
              <a:rPr lang="en-US" b="0" dirty="0" smtClean="0">
                <a:solidFill>
                  <a:prstClr val="black"/>
                </a:solidFill>
              </a:rPr>
              <a:t>Natural gas</a:t>
            </a:r>
          </a:p>
          <a:p>
            <a:pPr fontAlgn="auto">
              <a:spcAft>
                <a:spcPts val="0"/>
              </a:spcAft>
            </a:pPr>
            <a:endParaRPr lang="en-US" b="0" dirty="0">
              <a:solidFill>
                <a:prstClr val="black"/>
              </a:solidFill>
            </a:endParaRPr>
          </a:p>
        </p:txBody>
      </p:sp>
      <p:pic>
        <p:nvPicPr>
          <p:cNvPr id="6" name="Picture 5" descr="C:\Users\crea\Desktop\ENVIRONlogoL(cmyk)smal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2776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289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3400" b="1" dirty="0" smtClean="0">
                <a:latin typeface="Calibri" pitchFamily="34" charset="0"/>
              </a:rPr>
              <a:t>2011 Subarea Contributions</a:t>
            </a:r>
            <a:endParaRPr lang="en-US" sz="3400" b="1" dirty="0">
              <a:latin typeface="Calibri" pitchFamily="34" charset="0"/>
            </a:endParaRPr>
          </a:p>
        </p:txBody>
      </p:sp>
      <p:pic>
        <p:nvPicPr>
          <p:cNvPr id="6" name="Picture 5" descr="C:\Users\crea\Desktop\ENVIRONlogoL(cmyk)smal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914" y="52776"/>
            <a:ext cx="1956435" cy="42037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7018960"/>
              </p:ext>
            </p:extLst>
          </p:nvPr>
        </p:nvGraphicFramePr>
        <p:xfrm>
          <a:off x="609600" y="1371600"/>
          <a:ext cx="7924800" cy="5305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31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NewLogo_2012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959FE"/>
      </a:hlink>
      <a:folHlink>
        <a:srgbClr val="5959FE"/>
      </a:folHlink>
    </a:clrScheme>
    <a:fontScheme name="2008 environtemplate_twncent (2)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008 environtemplate_twncent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8 environtemplate_twncent (2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PPT_NewLogo_2012</Template>
  <TotalTime>1318</TotalTime>
  <Words>550</Words>
  <Application>Microsoft Office PowerPoint</Application>
  <PresentationFormat>On-screen Show (4:3)</PresentationFormat>
  <Paragraphs>207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Monotype Sorts</vt:lpstr>
      <vt:lpstr>Tahoma</vt:lpstr>
      <vt:lpstr>Times New Roman</vt:lpstr>
      <vt:lpstr>Tw Cen MT</vt:lpstr>
      <vt:lpstr>Wingdings</vt:lpstr>
      <vt:lpstr>PPT_NewLogo_2012</vt:lpstr>
      <vt:lpstr>Office Theme</vt:lpstr>
      <vt:lpstr>Williston Basin Oil and Gas  Emission Inventory: Midterm Year Activity Forecasts</vt:lpstr>
      <vt:lpstr>Outline</vt:lpstr>
      <vt:lpstr>Forecasting Method: Overview</vt:lpstr>
      <vt:lpstr>Forecasting Method: Basin Subareas</vt:lpstr>
      <vt:lpstr>Forecasting Method: Flow Chart</vt:lpstr>
      <vt:lpstr>Sample Oil Well Decline Curve</vt:lpstr>
      <vt:lpstr>Sample Gas Well Decline Curve</vt:lpstr>
      <vt:lpstr>Activity Forecasts By Subarea</vt:lpstr>
      <vt:lpstr>2011 Subarea Contributions</vt:lpstr>
      <vt:lpstr>Bakken Subarea  Drilling</vt:lpstr>
      <vt:lpstr>Bakken Subarea  Drilling</vt:lpstr>
      <vt:lpstr>Bakken Subarea  Active Wells</vt:lpstr>
      <vt:lpstr>Bakken Subarea  Active Wells</vt:lpstr>
      <vt:lpstr>Bakken Subarea Crude Oil Production</vt:lpstr>
      <vt:lpstr>Bakken Subarea Condensate Production</vt:lpstr>
      <vt:lpstr>Bakken Subarea Associated Gas Production</vt:lpstr>
      <vt:lpstr>Bakken Subarea Natural Gas Production</vt:lpstr>
      <vt:lpstr>Cedar Creek Anticline  Drilling</vt:lpstr>
      <vt:lpstr>Cedar Creek Anticline Drilling</vt:lpstr>
      <vt:lpstr>Cedar Creek Anticline Number of Active Wells</vt:lpstr>
      <vt:lpstr>Cedar Creek Anticline Number of Active Wells</vt:lpstr>
      <vt:lpstr>Cedar Creek Anticline Crude Oil Production</vt:lpstr>
      <vt:lpstr>Cedar Creek Anticline Condensate Production</vt:lpstr>
      <vt:lpstr>Cedar Creek Anticline Associated Gas Production</vt:lpstr>
      <vt:lpstr>Cedar Creek Anticline Natural Gas Production</vt:lpstr>
      <vt:lpstr>All Remaining Counties  Drilling</vt:lpstr>
      <vt:lpstr>All Remaining Counties Drilling</vt:lpstr>
      <vt:lpstr>All Remaining Counties Number of Active Wells</vt:lpstr>
      <vt:lpstr>All Remaining Counties Number of Active Wells</vt:lpstr>
      <vt:lpstr>All Remaining Counties Crude Oil Production</vt:lpstr>
      <vt:lpstr>All Remaining Counties Condensate Production</vt:lpstr>
      <vt:lpstr>All Remaining Counties Associated Gas Production</vt:lpstr>
      <vt:lpstr>All Remaining Counties Natural Gas Production</vt:lpstr>
      <vt:lpstr>Infrastructure Development:  Casinghead Gas Flaring</vt:lpstr>
      <vt:lpstr>Infrastructure Development: Oil</vt:lpstr>
      <vt:lpstr>Infrastructure Development: Oil Pipeline vs. Rail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Novato’s PPT Template</dc:title>
  <dc:creator>Cindy Smith - Novato</dc:creator>
  <cp:lastModifiedBy>Lee Gribovicz</cp:lastModifiedBy>
  <cp:revision>50</cp:revision>
  <dcterms:created xsi:type="dcterms:W3CDTF">2012-07-31T00:31:17Z</dcterms:created>
  <dcterms:modified xsi:type="dcterms:W3CDTF">2013-04-11T19:14:38Z</dcterms:modified>
</cp:coreProperties>
</file>